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0"/>
  </p:notesMasterIdLst>
  <p:sldIdLst>
    <p:sldId id="256" r:id="rId5"/>
    <p:sldId id="257" r:id="rId6"/>
    <p:sldId id="258" r:id="rId7"/>
    <p:sldId id="259" r:id="rId8"/>
    <p:sldId id="260" r:id="rId9"/>
    <p:sldId id="261" r:id="rId10"/>
    <p:sldId id="270" r:id="rId11"/>
    <p:sldId id="262" r:id="rId12"/>
    <p:sldId id="263" r:id="rId13"/>
    <p:sldId id="264" r:id="rId14"/>
    <p:sldId id="265" r:id="rId15"/>
    <p:sldId id="266" r:id="rId16"/>
    <p:sldId id="267" r:id="rId17"/>
    <p:sldId id="268" r:id="rId18"/>
    <p:sldId id="269"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Caveat" panose="020B0604020202020204" charset="0"/>
      <p:regular r:id="rId25"/>
      <p:bold r:id="rId26"/>
    </p:embeddedFont>
    <p:embeddedFont>
      <p:font typeface="Noto Sans Symbols"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jRalILotHL6ciwUB/wpHg8EJ18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1783"/>
    <a:srgbClr val="04D1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84"/>
    <p:restoredTop sz="50075" autoAdjust="0"/>
  </p:normalViewPr>
  <p:slideViewPr>
    <p:cSldViewPr snapToGrid="0">
      <p:cViewPr varScale="1">
        <p:scale>
          <a:sx n="66" d="100"/>
          <a:sy n="66" d="100"/>
        </p:scale>
        <p:origin x="272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c.gov/coronavirus/2019-ncov/testing/self-testing.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cdc.gov/coronavirus/2019-ncov/symptoms-testing/testing.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c.gov/coronavirus/2019-ncov/community/schools-childcare/k-12-guidance.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cdc.gov/coronavirus/2019-ncov/symptoms-testing/testing.html" TargetMode="External"/><Relationship Id="rId5" Type="http://schemas.openxmlformats.org/officeDocument/2006/relationships/hyperlink" Target="https://www.cdc.gov/coronavirus/2019-ncov/if-you-are-sick/steps-when-sick.html" TargetMode="External"/><Relationship Id="rId4" Type="http://schemas.openxmlformats.org/officeDocument/2006/relationships/hyperlink" Target="https://www.cdc.gov/coronavirus/2019-ncov/testing/self-testing.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ecandothis.hhs.gov/outreach-tools/addressing-covid-19-vaccine-misconception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c.gov/coronavirus/2019-ncov/vaccines/facts.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cdc.gov/vaccines/vac-gen/evalwebs.htm"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vaccines.gov/"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cdc.gov/coronavirus/2019-ncov/community/schools-childcare/child-care-guidance.html" TargetMode="External"/><Relationship Id="rId4" Type="http://schemas.openxmlformats.org/officeDocument/2006/relationships/hyperlink" Target="https://www.cdc.gov/coronavirus/2019-ncov/vaccines/faq-children.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dc.gov/coronavirus/2019-ncov/global-covid-19/home-based-care.html#anchor_1628538263343" TargetMode="External"/><Relationship Id="rId7" Type="http://schemas.openxmlformats.org/officeDocument/2006/relationships/hyperlink" Target="https://wecandothis.hhs.gov/"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cdc.gov/vaccines/vac-gen/evalwebs.htm" TargetMode="External"/><Relationship Id="rId5" Type="http://schemas.openxmlformats.org/officeDocument/2006/relationships/hyperlink" Target="https://www.ucsfhealth.org/education/evaluating-health-information" TargetMode="External"/><Relationship Id="rId4" Type="http://schemas.openxmlformats.org/officeDocument/2006/relationships/hyperlink" Target="https://wecandothis.hhs.gov/resource/community-health-workers-toolkit"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ecandothis.hhs.gov/resource/facts-about-covid-19-and-the-vaccin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c.gov/coronavirus/2019-ncov/vaccines/faq-children.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coronavirus/2019-ncov/symptoms-testing/symptoms.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dc.gov/coronavirus/2019-ncov/need-extra-precautions/index.html"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cdc.gov/coronavirus/2019-ncov/prevent-getting-sick/prevention.html" TargetMode="External"/><Relationship Id="rId3" Type="http://schemas.openxmlformats.org/officeDocument/2006/relationships/hyperlink" Target="https://wecandothis.hhs.gov/resource/lets-work-together-to-stop-the-spread-of-covid-19" TargetMode="External"/><Relationship Id="rId7" Type="http://schemas.openxmlformats.org/officeDocument/2006/relationships/hyperlink" Target="https://www.cdc.gov/coronavirus/2019-ncov/vaccines/stay-up-to-date.htm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cdc.gov/coronavirus/2019-ncov/if-you-are-sick/index.html" TargetMode="External"/><Relationship Id="rId5" Type="http://schemas.openxmlformats.org/officeDocument/2006/relationships/hyperlink" Target="https://www.cdc.gov/coronavirus/2019-ncov/if-you-are-sick/steps-when-sick.html" TargetMode="External"/><Relationship Id="rId4" Type="http://schemas.openxmlformats.org/officeDocument/2006/relationships/hyperlink" Target="https://www.cdc.gov/coronavirus/2019-ncov/vaccines/index.html"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cdc.gov/coronavirus/2019-ncov/need-extra-precautions/index.html" TargetMode="External"/><Relationship Id="rId3" Type="http://schemas.openxmlformats.org/officeDocument/2006/relationships/hyperlink" Target="https://wecandothis.hhs.gov/resource/what-know-about-coronavirus-variants" TargetMode="External"/><Relationship Id="rId7" Type="http://schemas.openxmlformats.org/officeDocument/2006/relationships/hyperlink" Target="https://www.cdc.gov/coronavirus/2019-ncov/variants/understanding-variants.html"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ecandothis.hhs.gov/resource/get-covid-19-vaccine-info-whatsapp" TargetMode="External"/><Relationship Id="rId5" Type="http://schemas.openxmlformats.org/officeDocument/2006/relationships/hyperlink" Target="https://wecandothis.hhs.gov/resource/vaccine-confidence-presentation-for-latino-audiences" TargetMode="External"/><Relationship Id="rId4" Type="http://schemas.openxmlformats.org/officeDocument/2006/relationships/hyperlink" Target="https://www.cdc.gov/coronavirus/2019-ncov/vaccines/booster-shot.html" TargetMode="External"/><Relationship Id="rId9" Type="http://schemas.openxmlformats.org/officeDocument/2006/relationships/hyperlink" Target="https://www.cdc.gov/coronavirus/2019-ncov/vaccines/vaccination-card.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c.gov/coronavirus/2019-ncov/vaccines/recommendations/immuno.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coronavirus/2019-ncov/vaccines/recommendations/children-teens.htm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cdc.gov/coronavirus/2019-ncov/vaccines/distributing/steps-ensure-safety.html" TargetMode="External"/><Relationship Id="rId5" Type="http://schemas.openxmlformats.org/officeDocument/2006/relationships/hyperlink" Target="https://www.cdc.gov/coronavirus/2019-ncov/vaccines/vaccine-benefits.html" TargetMode="External"/><Relationship Id="rId4" Type="http://schemas.openxmlformats.org/officeDocument/2006/relationships/hyperlink" Target="https://www.cdc.gov/coronavirus/2019-ncov/groups/families-covid-19.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Dear community health workers,</a:t>
            </a:r>
            <a:endParaRPr sz="1100" dirty="0">
              <a:latin typeface="+mn-lt"/>
            </a:endParaRPr>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US" sz="1100" dirty="0">
                <a:effectLst/>
                <a:latin typeface="+mn-lt"/>
                <a:ea typeface="Calibri" panose="020F0502020204030204" pitchFamily="34" charset="0"/>
              </a:rPr>
              <a:t>As part of the </a:t>
            </a:r>
            <a:r>
              <a:rPr lang="en-US" sz="1100" i="1" dirty="0">
                <a:effectLst/>
                <a:latin typeface="+mn-lt"/>
                <a:ea typeface="Calibri" panose="020F0502020204030204" pitchFamily="34" charset="0"/>
              </a:rPr>
              <a:t>We Can Do This</a:t>
            </a:r>
            <a:r>
              <a:rPr lang="en-US" sz="1100" dirty="0">
                <a:effectLst/>
                <a:latin typeface="+mn-lt"/>
                <a:ea typeface="Calibri" panose="020F0502020204030204" pitchFamily="34" charset="0"/>
              </a:rPr>
              <a:t> campaign, by the U.S. Department of Health and Human Services (HHS), we have prepared this flipchart on the importance of COVID vaccines for children ages 6 months and older.</a:t>
            </a:r>
            <a:r>
              <a:rPr lang="en-ES" sz="1100" dirty="0">
                <a:effectLst/>
                <a:latin typeface="+mn-lt"/>
              </a:rPr>
              <a:t> </a:t>
            </a: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 </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We hope this will be a useful tool when reaching out to the Latino population, especially parents and guardians. Your role as trusted messengers and credible sources of information is critical to keeping our communities healthy. Children are our future, and vaccines are essential for their health and development.</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 </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This flipchart consists of 13 slides. It is designed so you can easily share this information. Each slide has a notes section at the bottom, which explains the slide content, provides recommended questions to ask the audience, and cites the sources of information. The entire presentation takes about 30-45 minutes.</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 </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At the end of the flipchart is an appendix with more information to help you in your work. It is not part of the flipchart to share with your community.</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 </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Thank you for your commitment and dedication to keeping our community healthy and protected.</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 </a:t>
            </a:r>
            <a:endParaRPr sz="1100" b="0" i="0" u="none" strike="noStrike" cap="none" dirty="0">
              <a:solidFill>
                <a:srgbClr val="000000"/>
              </a:solidFill>
              <a:latin typeface="+mn-lt"/>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mn-lt"/>
                <a:ea typeface="Arial"/>
                <a:cs typeface="Arial"/>
                <a:sym typeface="Arial"/>
              </a:rPr>
              <a:t>Ask the audience: Is it possible to test a child for COVID at home? Where can a child be tested?</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mn-lt"/>
                <a:ea typeface="Arial"/>
                <a:cs typeface="Arial"/>
                <a:sym typeface="Arial"/>
              </a:rPr>
              <a:t> </a:t>
            </a:r>
            <a:endParaRPr sz="1100" dirty="0">
              <a:latin typeface="+mn-lt"/>
            </a:endParaRPr>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mn-lt"/>
                <a:ea typeface="Arial"/>
                <a:cs typeface="Arial"/>
                <a:sym typeface="Arial"/>
              </a:rPr>
              <a:t>COVID Tests</a:t>
            </a:r>
            <a:endParaRPr sz="1100" b="0" i="0" u="none" strike="noStrike" cap="none" dirty="0">
              <a:solidFill>
                <a:srgbClr val="000000"/>
              </a:solidFill>
              <a:latin typeface="+mn-lt"/>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mn-lt"/>
                <a:ea typeface="Arial"/>
                <a:cs typeface="Arial"/>
                <a:sym typeface="Arial"/>
              </a:rPr>
              <a:t>They are essential to help reduce the spread of COVID.</a:t>
            </a:r>
            <a:endParaRPr sz="1100" b="0" i="0" u="none" strike="noStrike" cap="none" dirty="0">
              <a:solidFill>
                <a:srgbClr val="000000"/>
              </a:solidFill>
              <a:latin typeface="+mn-lt"/>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mn-lt"/>
                <a:ea typeface="Arial"/>
                <a:cs typeface="Arial"/>
                <a:sym typeface="Arial"/>
              </a:rPr>
              <a:t>A viral test tells you if you are infected with the virus. Viral tests use samples from your nose or mouth.</a:t>
            </a:r>
            <a:endParaRPr sz="1100" b="0" i="0" u="none" strike="noStrike" cap="none" dirty="0">
              <a:solidFill>
                <a:srgbClr val="000000"/>
              </a:solidFill>
              <a:latin typeface="+mn-lt"/>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mn-lt"/>
                <a:ea typeface="Arial"/>
                <a:cs typeface="Arial"/>
                <a:sym typeface="Arial"/>
              </a:rPr>
              <a:t>You can go to several places to get tested, or you can test a child at home. </a:t>
            </a:r>
            <a:endParaRPr sz="1100" b="0" i="0" u="none" strike="noStrike" cap="none" dirty="0">
              <a:solidFill>
                <a:srgbClr val="000000"/>
              </a:solidFill>
              <a:latin typeface="+mn-lt"/>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mn-lt"/>
                <a:ea typeface="Arial"/>
                <a:cs typeface="Arial"/>
                <a:sym typeface="Arial"/>
              </a:rPr>
              <a:t>What is the difference?</a:t>
            </a:r>
            <a:endParaRPr sz="1100" b="0" i="0" u="none" strike="noStrike" cap="none" dirty="0">
              <a:solidFill>
                <a:srgbClr val="000000"/>
              </a:solidFill>
              <a:latin typeface="+mn-lt"/>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mn-lt"/>
                <a:ea typeface="Arial"/>
                <a:cs typeface="Arial"/>
                <a:sym typeface="Arial"/>
              </a:rPr>
              <a:t>There are two types of viral tests: rapid (antigen) tests and laboratory tests (including RT-PCR tests).</a:t>
            </a:r>
            <a:endParaRPr sz="1100" b="0" i="0" u="none" strike="noStrike" cap="none" dirty="0">
              <a:solidFill>
                <a:srgbClr val="000000"/>
              </a:solidFill>
              <a:latin typeface="+mn-lt"/>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mn-lt"/>
                <a:ea typeface="Arial"/>
                <a:cs typeface="Arial"/>
                <a:sym typeface="Arial"/>
              </a:rPr>
              <a:t>Rapid tests can be done at home, and you get the results within minutes. But these tests may not be as reliable. A follow-up test may be needed. </a:t>
            </a:r>
            <a:endParaRPr sz="1100" b="0" i="0" u="none" strike="noStrike" cap="none" dirty="0">
              <a:solidFill>
                <a:srgbClr val="000000"/>
              </a:solidFill>
              <a:latin typeface="+mn-lt"/>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mn-lt"/>
                <a:ea typeface="Arial"/>
                <a:cs typeface="Arial"/>
                <a:sym typeface="Arial"/>
              </a:rPr>
              <a:t>Laboratory tests may take a few days but offer more accurate results.</a:t>
            </a:r>
            <a:endParaRPr sz="1100" b="0" i="0" u="none" strike="noStrike" cap="none" dirty="0">
              <a:solidFill>
                <a:srgbClr val="000000"/>
              </a:solidFill>
              <a:latin typeface="+mn-lt"/>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mn-lt"/>
                <a:ea typeface="Arial"/>
                <a:cs typeface="Arial"/>
                <a:sym typeface="Arial"/>
              </a:rPr>
              <a:t>The PCR tests work whether you have COVID symptoms or not, or whether you are up to date with your COVID vaccinations.</a:t>
            </a:r>
            <a:endParaRPr sz="1100" b="0" i="0" u="none" strike="noStrike" cap="none" dirty="0">
              <a:solidFill>
                <a:srgbClr val="000000"/>
              </a:solidFill>
              <a:latin typeface="+mn-lt"/>
              <a:ea typeface="Arial"/>
              <a:cs typeface="Arial"/>
              <a:sym typeface="Arial"/>
            </a:endParaRPr>
          </a:p>
          <a:p>
            <a:pPr marL="457200" lvl="0" indent="-298450" algn="l" rtl="0">
              <a:lnSpc>
                <a:spcPct val="100000"/>
              </a:lnSpc>
              <a:spcBef>
                <a:spcPts val="0"/>
              </a:spcBef>
              <a:spcAft>
                <a:spcPts val="0"/>
              </a:spcAft>
              <a:buSzPts val="1100"/>
              <a:buChar char="●"/>
            </a:pPr>
            <a:r>
              <a:rPr lang="en-US" sz="1100" dirty="0">
                <a:solidFill>
                  <a:srgbClr val="000000"/>
                </a:solidFill>
                <a:effectLst/>
                <a:latin typeface="+mn-lt"/>
                <a:ea typeface="Calibri" panose="020F0502020204030204" pitchFamily="34" charset="0"/>
              </a:rPr>
              <a:t>Find out where to get tests at </a:t>
            </a:r>
            <a:r>
              <a:rPr lang="en-US" sz="1100" dirty="0" err="1">
                <a:solidFill>
                  <a:srgbClr val="000000"/>
                </a:solidFill>
                <a:effectLst/>
                <a:latin typeface="+mn-lt"/>
                <a:ea typeface="Calibri" panose="020F0502020204030204" pitchFamily="34" charset="0"/>
              </a:rPr>
              <a:t>covid.gov</a:t>
            </a:r>
            <a:r>
              <a:rPr lang="en-US" sz="1100" dirty="0">
                <a:solidFill>
                  <a:srgbClr val="000000"/>
                </a:solidFill>
                <a:effectLst/>
                <a:latin typeface="+mn-lt"/>
                <a:ea typeface="Calibri" panose="020F0502020204030204" pitchFamily="34" charset="0"/>
              </a:rPr>
              <a:t>/tests</a:t>
            </a:r>
            <a:endParaRPr lang="en-ES" sz="1100" dirty="0">
              <a:solidFill>
                <a:srgbClr val="000000"/>
              </a:solidFill>
              <a:effectLst/>
              <a:latin typeface="+mn-lt"/>
              <a:ea typeface="Calibri" panose="020F0502020204030204" pitchFamily="34" charset="0"/>
            </a:endParaRPr>
          </a:p>
          <a:p>
            <a:pPr marL="158750" lvl="0" indent="0" algn="l" rtl="0">
              <a:lnSpc>
                <a:spcPct val="100000"/>
              </a:lnSpc>
              <a:spcBef>
                <a:spcPts val="0"/>
              </a:spcBef>
              <a:spcAft>
                <a:spcPts val="0"/>
              </a:spcAft>
              <a:buSzPts val="1100"/>
              <a:buNone/>
            </a:pPr>
            <a:r>
              <a:rPr lang="en" sz="1100" b="0" i="0" u="none" strike="noStrike" cap="none" dirty="0">
                <a:solidFill>
                  <a:schemeClr val="dk1"/>
                </a:solidFill>
                <a:latin typeface="+mn-lt"/>
                <a:ea typeface="Arial"/>
                <a:cs typeface="Arial"/>
                <a:sym typeface="Arial"/>
              </a:rPr>
              <a:t> </a:t>
            </a:r>
            <a:endParaRPr sz="1100" b="0" i="0" u="none" strike="noStrike" cap="none" dirty="0">
              <a:solidFill>
                <a:schemeClr val="dk1"/>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mn-lt"/>
                <a:ea typeface="Arial"/>
                <a:cs typeface="Arial"/>
                <a:sym typeface="Arial"/>
              </a:rPr>
              <a:t>Sources:</a:t>
            </a:r>
            <a:endParaRPr sz="1100" b="0" i="0" u="none" strike="noStrike" cap="none" dirty="0">
              <a:solidFill>
                <a:schemeClr val="dk1"/>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dirty="0">
                <a:solidFill>
                  <a:schemeClr val="dk1"/>
                </a:solidFill>
                <a:latin typeface="+mn-lt"/>
                <a:ea typeface="Arial"/>
                <a:cs typeface="Arial"/>
                <a:sym typeface="Arial"/>
                <a:hlinkClick r:id="rId3">
                  <a:extLst>
                    <a:ext uri="{A12FA001-AC4F-418D-AE19-62706E023703}">
                      <ahyp:hlinkClr xmlns:ahyp="http://schemas.microsoft.com/office/drawing/2018/hyperlinkcolor" val="tx"/>
                    </a:ext>
                  </a:extLst>
                </a:hlinkClick>
              </a:rPr>
              <a:t>https://www.cdc.gov/coronavirus/2019-ncov/testing/self-testing.html</a:t>
            </a:r>
            <a:endParaRPr sz="1100" b="0" i="0" u="none" strike="noStrike" cap="none" dirty="0">
              <a:solidFill>
                <a:schemeClr val="dk1"/>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chemeClr val="dk1"/>
                </a:solidFill>
                <a:latin typeface="+mn-lt"/>
                <a:ea typeface="Arial"/>
                <a:cs typeface="Arial"/>
                <a:sym typeface="Arial"/>
              </a:rPr>
              <a:t> </a:t>
            </a:r>
            <a:endParaRPr sz="1100" dirty="0">
              <a:solidFill>
                <a:schemeClr val="dk1"/>
              </a:solidFill>
              <a:latin typeface="+mn-lt"/>
            </a:endParaRPr>
          </a:p>
          <a:p>
            <a:pPr marL="158750" lvl="0" indent="0" algn="l" rtl="0">
              <a:lnSpc>
                <a:spcPct val="100000"/>
              </a:lnSpc>
              <a:spcBef>
                <a:spcPts val="0"/>
              </a:spcBef>
              <a:spcAft>
                <a:spcPts val="0"/>
              </a:spcAft>
              <a:buSzPts val="1100"/>
              <a:buNone/>
            </a:pPr>
            <a:r>
              <a:rPr lang="en" sz="1100" u="sng" dirty="0">
                <a:solidFill>
                  <a:schemeClr val="dk1"/>
                </a:solidFill>
                <a:latin typeface="+mn-lt"/>
                <a:hlinkClick r:id="rId4">
                  <a:extLst>
                    <a:ext uri="{A12FA001-AC4F-418D-AE19-62706E023703}">
                      <ahyp:hlinkClr xmlns:ahyp="http://schemas.microsoft.com/office/drawing/2018/hyperlinkcolor" val="tx"/>
                    </a:ext>
                  </a:extLst>
                </a:hlinkClick>
              </a:rPr>
              <a:t>https://www.cdc.gov/coronavirus/2019-ncov/symptoms-testing/testing.html</a:t>
            </a:r>
            <a:endParaRPr sz="1100" dirty="0">
              <a:solidFill>
                <a:schemeClr val="dk1"/>
              </a:solidFill>
              <a:latin typeface="+mn-lt"/>
            </a:endParaRPr>
          </a:p>
          <a:p>
            <a:pPr marL="15875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100" b="1" dirty="0">
                <a:effectLst/>
                <a:latin typeface="+mn-lt"/>
                <a:ea typeface="Calibri" panose="020F0502020204030204" pitchFamily="34" charset="0"/>
              </a:rPr>
              <a:t>Ask the audience: Do you know a child who has been exposed to COVID?</a:t>
            </a:r>
            <a:endParaRPr lang="en-ES" sz="1100" b="1" dirty="0">
              <a:effectLst/>
              <a:latin typeface="+mn-lt"/>
              <a:ea typeface="Calibri" panose="020F0502020204030204" pitchFamily="34" charset="0"/>
            </a:endParaRPr>
          </a:p>
          <a:p>
            <a:pPr marL="158750" lvl="0" indent="0" algn="l" rtl="0">
              <a:lnSpc>
                <a:spcPct val="100000"/>
              </a:lnSpc>
              <a:spcBef>
                <a:spcPts val="0"/>
              </a:spcBef>
              <a:spcAft>
                <a:spcPts val="0"/>
              </a:spcAft>
              <a:buSzPts val="1100"/>
              <a:buNone/>
            </a:pPr>
            <a:endParaRPr lang="en-ES" sz="1100" b="1" dirty="0">
              <a:effectLst/>
              <a:latin typeface="+mn-lt"/>
              <a:ea typeface="Calibri" panose="020F0502020204030204" pitchFamily="34" charset="0"/>
            </a:endParaRPr>
          </a:p>
          <a:p>
            <a:pPr marL="158750" lvl="0" indent="0" algn="l" rtl="0">
              <a:lnSpc>
                <a:spcPct val="100000"/>
              </a:lnSpc>
              <a:spcBef>
                <a:spcPts val="0"/>
              </a:spcBef>
              <a:spcAft>
                <a:spcPts val="0"/>
              </a:spcAft>
              <a:buSzPts val="1100"/>
              <a:buNone/>
            </a:pPr>
            <a:endParaRPr lang="en-ES" sz="1100" b="1" dirty="0">
              <a:effectLst/>
              <a:latin typeface="+mn-lt"/>
              <a:ea typeface="Calibri" panose="020F0502020204030204" pitchFamily="34" charset="0"/>
            </a:endParaRPr>
          </a:p>
          <a:p>
            <a:pPr marL="158750" lvl="0" indent="0" algn="l" rtl="0">
              <a:lnSpc>
                <a:spcPct val="100000"/>
              </a:lnSpc>
              <a:spcBef>
                <a:spcPts val="0"/>
              </a:spcBef>
              <a:spcAft>
                <a:spcPts val="0"/>
              </a:spcAft>
              <a:buSzPts val="1100"/>
              <a:buNone/>
            </a:pPr>
            <a:r>
              <a:rPr lang="en-US" sz="1100" b="1" dirty="0">
                <a:effectLst/>
                <a:latin typeface="+mn-lt"/>
                <a:ea typeface="Calibri" panose="020F0502020204030204" pitchFamily="34" charset="0"/>
              </a:rPr>
              <a:t>After Being Exposed to COVID, Regardless of Vaccination Status</a:t>
            </a:r>
            <a:endParaRPr lang="en-ES" sz="1100" b="1" dirty="0">
              <a:solidFill>
                <a:srgbClr val="000000"/>
              </a:solidFill>
              <a:effectLst/>
              <a:latin typeface="+mn-lt"/>
              <a:ea typeface="Calibri" panose="020F0502020204030204" pitchFamily="34" charset="0"/>
              <a:cs typeface="Arial"/>
            </a:endParaRPr>
          </a:p>
          <a:p>
            <a:pPr marL="457200" lvl="0" indent="-298450" algn="l" rtl="0">
              <a:lnSpc>
                <a:spcPct val="100000"/>
              </a:lnSpc>
              <a:spcBef>
                <a:spcPts val="0"/>
              </a:spcBef>
              <a:spcAft>
                <a:spcPts val="0"/>
              </a:spcAft>
              <a:buSzPts val="1100"/>
            </a:pPr>
            <a:r>
              <a:rPr lang="en-US" sz="1100" dirty="0">
                <a:solidFill>
                  <a:srgbClr val="000000"/>
                </a:solidFill>
                <a:effectLst/>
                <a:latin typeface="+mn-lt"/>
                <a:ea typeface="Noto Sans Symbols"/>
                <a:cs typeface="Noto Sans Symbols"/>
              </a:rPr>
              <a:t>Begin wearing a mask around others as soon as you find out you were exposed.</a:t>
            </a:r>
            <a:endParaRPr lang="en-ES" sz="1100" b="0" i="0" u="none" strike="noStrike" cap="none" dirty="0">
              <a:solidFill>
                <a:srgbClr val="000000"/>
              </a:solidFill>
              <a:effectLst/>
              <a:latin typeface="+mn-lt"/>
              <a:ea typeface="Noto Sans Symbols"/>
              <a:cs typeface="Noto Sans Symbols"/>
              <a:sym typeface="Arial"/>
            </a:endParaRPr>
          </a:p>
          <a:p>
            <a:pPr marL="457200" lvl="0" indent="-298450" algn="l" rtl="0">
              <a:lnSpc>
                <a:spcPct val="100000"/>
              </a:lnSpc>
              <a:spcBef>
                <a:spcPts val="0"/>
              </a:spcBef>
              <a:spcAft>
                <a:spcPts val="0"/>
              </a:spcAft>
              <a:buSzPts val="1100"/>
            </a:pPr>
            <a:r>
              <a:rPr lang="en-US" sz="1100" b="0" i="0" u="none" strike="noStrike" cap="none" dirty="0">
                <a:solidFill>
                  <a:srgbClr val="000000"/>
                </a:solidFill>
                <a:effectLst/>
                <a:latin typeface="+mn-lt"/>
                <a:ea typeface="Noto Sans Symbols"/>
                <a:cs typeface="Noto Sans Symbols"/>
                <a:sym typeface="Arial"/>
              </a:rPr>
              <a:t>It can take up to 10 days after being exposed to COVID to come down with COVID yourself. Continue wearing a mask around others for 10 days and watch for symptoms.</a:t>
            </a:r>
            <a:endParaRPr lang="en-ES" sz="1100" b="0" i="0" u="none" strike="noStrike" cap="none" dirty="0">
              <a:solidFill>
                <a:srgbClr val="000000"/>
              </a:solidFill>
              <a:effectLst/>
              <a:latin typeface="+mn-lt"/>
              <a:ea typeface="Noto Sans Symbols"/>
              <a:cs typeface="Noto Sans Symbols"/>
              <a:sym typeface="Arial"/>
            </a:endParaRPr>
          </a:p>
          <a:p>
            <a:pPr marL="457200" lvl="0" indent="-298450" algn="l" rtl="0">
              <a:lnSpc>
                <a:spcPct val="100000"/>
              </a:lnSpc>
              <a:spcBef>
                <a:spcPts val="0"/>
              </a:spcBef>
              <a:spcAft>
                <a:spcPts val="0"/>
              </a:spcAft>
              <a:buSzPts val="1100"/>
            </a:pPr>
            <a:r>
              <a:rPr lang="en-US" sz="1100" b="0" i="0" u="none" strike="noStrike" cap="none" dirty="0">
                <a:solidFill>
                  <a:srgbClr val="000000"/>
                </a:solidFill>
                <a:effectLst/>
                <a:latin typeface="+mn-lt"/>
                <a:ea typeface="Noto Sans Symbols"/>
                <a:cs typeface="Noto Sans Symbols"/>
                <a:sym typeface="Arial"/>
              </a:rPr>
              <a:t>Get tested at least 5 full days after being exposed, even if you don’t have any symptoms. </a:t>
            </a:r>
            <a:endParaRPr lang="en-ES" sz="1100" b="0" i="0" u="none" strike="noStrike" cap="none" dirty="0">
              <a:solidFill>
                <a:srgbClr val="000000"/>
              </a:solidFill>
              <a:effectLst/>
              <a:latin typeface="+mn-lt"/>
              <a:ea typeface="Noto Sans Symbols"/>
              <a:cs typeface="Noto Sans Symbols"/>
              <a:sym typeface="Arial"/>
            </a:endParaRPr>
          </a:p>
          <a:p>
            <a:pPr marL="457200" lvl="0" indent="-298450" algn="l" rtl="0">
              <a:lnSpc>
                <a:spcPct val="100000"/>
              </a:lnSpc>
              <a:spcBef>
                <a:spcPts val="0"/>
              </a:spcBef>
              <a:spcAft>
                <a:spcPts val="0"/>
              </a:spcAft>
              <a:buSzPts val="1100"/>
            </a:pPr>
            <a:r>
              <a:rPr lang="en-US" sz="1100" b="0" i="0" u="none" strike="noStrike" cap="none" dirty="0">
                <a:solidFill>
                  <a:srgbClr val="000000"/>
                </a:solidFill>
                <a:effectLst/>
                <a:latin typeface="+mn-lt"/>
                <a:ea typeface="Noto Sans Symbols"/>
                <a:cs typeface="Noto Sans Symbols"/>
                <a:sym typeface="Arial"/>
              </a:rPr>
              <a:t>If you develop symptoms or test positive, isolate immediately for at least 5 days.</a:t>
            </a:r>
            <a:endParaRPr lang="en-ES" sz="1100" b="0" i="0" u="none" strike="noStrike" cap="none" dirty="0">
              <a:solidFill>
                <a:srgbClr val="000000"/>
              </a:solidFill>
              <a:effectLst/>
              <a:latin typeface="+mn-lt"/>
              <a:ea typeface="Noto Sans Symbols"/>
              <a:cs typeface="Noto Sans Symbols"/>
              <a:sym typeface="Arial"/>
            </a:endParaRPr>
          </a:p>
          <a:p>
            <a:pPr marL="2628900" lvl="5" indent="-342900">
              <a:lnSpc>
                <a:spcPct val="107000"/>
              </a:lnSpc>
              <a:spcAft>
                <a:spcPts val="800"/>
              </a:spcAft>
              <a:buFont typeface="Arial" panose="020B0604020202020204" pitchFamily="34" charset="0"/>
              <a:buChar char="●"/>
            </a:pPr>
            <a:endParaRPr lang="en-ES" sz="1100" dirty="0">
              <a:solidFill>
                <a:srgbClr val="000000"/>
              </a:solidFill>
              <a:effectLst/>
              <a:latin typeface="+mn-lt"/>
              <a:ea typeface="Calibri" panose="020F0502020204030204" pitchFamily="34" charset="0"/>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rgbClr val="000000"/>
                </a:solidFill>
                <a:effectLst/>
                <a:latin typeface="+mn-lt"/>
                <a:ea typeface="Calibri" panose="020F0502020204030204" pitchFamily="34" charset="0"/>
                <a:cs typeface="Arial"/>
                <a:sym typeface="Arial"/>
              </a:rPr>
              <a:t>When can children who got COVID return to school or their activities?</a:t>
            </a:r>
            <a:endParaRPr lang="en-ES" sz="1100" b="1" i="0" u="none" strike="noStrike" cap="none" dirty="0">
              <a:solidFill>
                <a:srgbClr val="000000"/>
              </a:solidFill>
              <a:effectLst/>
              <a:latin typeface="+mn-lt"/>
              <a:ea typeface="Calibri" panose="020F0502020204030204" pitchFamily="34" charset="0"/>
              <a:cs typeface="Arial"/>
              <a:sym typeface="Arial"/>
            </a:endParaRPr>
          </a:p>
          <a:p>
            <a:pPr marL="457200" marR="0" lvl="0" indent="-298450" algn="l" rtl="0">
              <a:lnSpc>
                <a:spcPct val="100000"/>
              </a:lnSpc>
              <a:spcBef>
                <a:spcPts val="0"/>
              </a:spcBef>
              <a:spcAft>
                <a:spcPts val="0"/>
              </a:spcAft>
              <a:buClr>
                <a:srgbClr val="000000"/>
              </a:buClr>
              <a:buSzPts val="1100"/>
            </a:pPr>
            <a:r>
              <a:rPr lang="en-US" sz="1100" dirty="0">
                <a:solidFill>
                  <a:srgbClr val="000000"/>
                </a:solidFill>
                <a:effectLst/>
                <a:latin typeface="+mn-lt"/>
                <a:ea typeface="Noto Sans Symbols"/>
                <a:cs typeface="Noto Sans Symbols"/>
              </a:rPr>
              <a:t>End isolation based on how serious your COVID symptoms were.</a:t>
            </a:r>
            <a:endParaRPr lang="en-ES" sz="1100" dirty="0">
              <a:solidFill>
                <a:srgbClr val="000000"/>
              </a:solidFill>
              <a:effectLst/>
              <a:latin typeface="+mn-lt"/>
              <a:ea typeface="Noto Sans Symbols"/>
              <a:cs typeface="Noto Sans Symbols"/>
            </a:endParaRPr>
          </a:p>
          <a:p>
            <a:pPr marL="457200" marR="0" lvl="0" indent="-298450" algn="l" rtl="0">
              <a:lnSpc>
                <a:spcPct val="100000"/>
              </a:lnSpc>
              <a:spcBef>
                <a:spcPts val="0"/>
              </a:spcBef>
              <a:spcAft>
                <a:spcPts val="0"/>
              </a:spcAft>
              <a:buClr>
                <a:srgbClr val="000000"/>
              </a:buClr>
              <a:buSzPts val="1100"/>
            </a:pPr>
            <a:r>
              <a:rPr lang="en-US" sz="1100" dirty="0">
                <a:solidFill>
                  <a:srgbClr val="000000"/>
                </a:solidFill>
                <a:effectLst/>
                <a:latin typeface="+mn-lt"/>
                <a:ea typeface="Noto Sans Symbols"/>
                <a:cs typeface="Noto Sans Symbols"/>
              </a:rPr>
              <a:t>You may end isolation 5 days after testing positive if you had no symptoms.</a:t>
            </a:r>
            <a:endParaRPr lang="en-ES" sz="1100" dirty="0">
              <a:solidFill>
                <a:srgbClr val="000000"/>
              </a:solidFill>
              <a:effectLst/>
              <a:latin typeface="+mn-lt"/>
              <a:ea typeface="Noto Sans Symbols"/>
              <a:cs typeface="Noto Sans Symbols"/>
            </a:endParaRPr>
          </a:p>
          <a:p>
            <a:pPr marL="457200" marR="0" lvl="0" indent="-298450" algn="l" rtl="0">
              <a:lnSpc>
                <a:spcPct val="100000"/>
              </a:lnSpc>
              <a:spcBef>
                <a:spcPts val="0"/>
              </a:spcBef>
              <a:spcAft>
                <a:spcPts val="0"/>
              </a:spcAft>
              <a:buClr>
                <a:srgbClr val="000000"/>
              </a:buClr>
              <a:buSzPts val="1100"/>
            </a:pPr>
            <a:r>
              <a:rPr lang="en-US" sz="1100" dirty="0">
                <a:solidFill>
                  <a:srgbClr val="000000"/>
                </a:solidFill>
                <a:effectLst/>
                <a:latin typeface="+mn-lt"/>
                <a:ea typeface="Noto Sans Symbols"/>
                <a:cs typeface="Noto Sans Symbols"/>
              </a:rPr>
              <a:t>Continue to isolate until your symptoms improve and you are fever-free for 24 hours (without the use of fever-reducing medication).</a:t>
            </a:r>
            <a:endParaRPr lang="en-ES" sz="1100" dirty="0">
              <a:effectLst/>
              <a:latin typeface="+mn-lt"/>
              <a:ea typeface="Noto Sans Symbols"/>
              <a:cs typeface="Noto Sans Symbols"/>
            </a:endParaRPr>
          </a:p>
          <a:p>
            <a:r>
              <a:rPr lang="en-US" sz="1100" dirty="0">
                <a:solidFill>
                  <a:srgbClr val="000000"/>
                </a:solidFill>
                <a:effectLst/>
                <a:latin typeface="+mn-lt"/>
                <a:ea typeface="Calibri" panose="020F0502020204030204" pitchFamily="34" charset="0"/>
              </a:rPr>
              <a:t>Wear a mask around others for at least 10 days after testing positive or developing symptoms. You may stop wearing a mask around others sooner if you test negative for COVID once and then test negative again 48 hours later. </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 </a:t>
            </a:r>
            <a:endParaRPr sz="1100" dirty="0">
              <a:latin typeface="+mn-lt"/>
            </a:endParaRPr>
          </a:p>
          <a:p>
            <a:pPr marL="158750" lvl="0" indent="0" algn="l" rtl="0">
              <a:lnSpc>
                <a:spcPct val="100000"/>
              </a:lnSpc>
              <a:spcBef>
                <a:spcPts val="0"/>
              </a:spcBef>
              <a:spcAft>
                <a:spcPts val="0"/>
              </a:spcAft>
              <a:buSzPts val="1100"/>
              <a:buNone/>
            </a:pPr>
            <a:endParaRPr sz="1100" b="1" i="0" u="none" strike="noStrike" cap="none" dirty="0">
              <a:solidFill>
                <a:schemeClr val="dk1"/>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mn-lt"/>
                <a:ea typeface="Arial"/>
                <a:cs typeface="Arial"/>
                <a:sym typeface="Arial"/>
              </a:rPr>
              <a:t>Sources:</a:t>
            </a:r>
            <a:endParaRPr sz="1100" b="0" i="0" u="none" strike="noStrike" cap="none" dirty="0">
              <a:solidFill>
                <a:schemeClr val="dk1"/>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dirty="0">
                <a:solidFill>
                  <a:schemeClr val="dk1"/>
                </a:solidFill>
                <a:latin typeface="+mn-lt"/>
                <a:ea typeface="Arial"/>
                <a:cs typeface="Arial"/>
                <a:sym typeface="Arial"/>
                <a:hlinkClick r:id="rId3">
                  <a:extLst>
                    <a:ext uri="{A12FA001-AC4F-418D-AE19-62706E023703}">
                      <ahyp:hlinkClr xmlns:ahyp="http://schemas.microsoft.com/office/drawing/2018/hyperlinkcolor" val="tx"/>
                    </a:ext>
                  </a:extLst>
                </a:hlinkClick>
              </a:rPr>
              <a:t>https://www.cdc.gov/coronavirus/2019-ncov/community/schools-childcare/k-12-guidance.html</a:t>
            </a:r>
            <a:endParaRPr sz="1100" b="0" i="0" u="none" strike="noStrike" cap="none" dirty="0">
              <a:solidFill>
                <a:schemeClr val="dk1"/>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mn-lt"/>
                <a:ea typeface="Arial"/>
                <a:cs typeface="Arial"/>
                <a:sym typeface="Arial"/>
              </a:rPr>
              <a:t> </a:t>
            </a:r>
            <a:endParaRPr sz="1100" b="0" i="0" u="none" strike="noStrike" cap="none" dirty="0">
              <a:solidFill>
                <a:schemeClr val="dk1"/>
              </a:solidFill>
              <a:latin typeface="+mn-lt"/>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 sz="1100" u="sng" dirty="0">
                <a:solidFill>
                  <a:schemeClr val="dk1"/>
                </a:solidFill>
                <a:latin typeface="+mn-lt"/>
                <a:hlinkClick r:id="rId4">
                  <a:extLst>
                    <a:ext uri="{A12FA001-AC4F-418D-AE19-62706E023703}">
                      <ahyp:hlinkClr xmlns:ahyp="http://schemas.microsoft.com/office/drawing/2018/hyperlinkcolor" val="tx"/>
                    </a:ext>
                  </a:extLst>
                </a:hlinkClick>
              </a:rPr>
              <a:t>https://www.cdc.gov/coronavirus/2019-ncov/testing/self-testing.html</a:t>
            </a:r>
            <a:endParaRPr lang="en" sz="1100" b="0" i="0" u="sng" strike="noStrike" cap="none" dirty="0">
              <a:solidFill>
                <a:schemeClr val="dk1"/>
              </a:solidFill>
              <a:latin typeface="+mn-lt"/>
              <a:cs typeface="Arial"/>
              <a:sym typeface="Arial"/>
            </a:endParaRPr>
          </a:p>
          <a:p>
            <a:pPr marL="158750" marR="0" lvl="0" indent="0" algn="l" rtl="0">
              <a:lnSpc>
                <a:spcPct val="100000"/>
              </a:lnSpc>
              <a:spcBef>
                <a:spcPts val="0"/>
              </a:spcBef>
              <a:spcAft>
                <a:spcPts val="0"/>
              </a:spcAft>
              <a:buClr>
                <a:srgbClr val="000000"/>
              </a:buClr>
              <a:buSzPts val="1100"/>
              <a:buFont typeface="Arial"/>
              <a:buNone/>
            </a:pPr>
            <a:endParaRPr lang="en" sz="1100" b="0" i="0" u="sng" strike="noStrike" cap="none" dirty="0">
              <a:solidFill>
                <a:schemeClr val="dk1"/>
              </a:solidFill>
              <a:latin typeface="+mn-lt"/>
              <a:ea typeface="Calibri" panose="020F0502020204030204" pitchFamily="34" charset="0"/>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sng" strike="noStrike" cap="none" dirty="0">
                <a:solidFill>
                  <a:schemeClr val="dk1"/>
                </a:solidFill>
                <a:latin typeface="+mn-lt"/>
                <a:ea typeface="Calibri" panose="020F0502020204030204" pitchFamily="34" charset="0"/>
                <a:cs typeface="Arial"/>
                <a:sym typeface="Arial"/>
              </a:rPr>
              <a:t>https://</a:t>
            </a:r>
            <a:r>
              <a:rPr lang="en-US" sz="1100" b="0" i="0" u="sng" strike="noStrike" cap="none" dirty="0" err="1">
                <a:solidFill>
                  <a:schemeClr val="dk1"/>
                </a:solidFill>
                <a:latin typeface="+mn-lt"/>
                <a:ea typeface="Calibri" panose="020F0502020204030204" pitchFamily="34" charset="0"/>
                <a:cs typeface="Arial"/>
                <a:sym typeface="Arial"/>
              </a:rPr>
              <a:t>www.cdc.gov</a:t>
            </a:r>
            <a:r>
              <a:rPr lang="en-US" sz="1100" b="0" i="0" u="sng" strike="noStrike" cap="none" dirty="0">
                <a:solidFill>
                  <a:schemeClr val="dk1"/>
                </a:solidFill>
                <a:latin typeface="+mn-lt"/>
                <a:ea typeface="Calibri" panose="020F0502020204030204" pitchFamily="34" charset="0"/>
                <a:cs typeface="Arial"/>
                <a:sym typeface="Arial"/>
              </a:rPr>
              <a:t>/coronavirus/2019-ncov/your-health/</a:t>
            </a:r>
            <a:r>
              <a:rPr lang="en-US" sz="1100" b="0" i="0" u="sng" strike="noStrike" cap="none" dirty="0" err="1">
                <a:solidFill>
                  <a:schemeClr val="dk1"/>
                </a:solidFill>
                <a:latin typeface="+mn-lt"/>
                <a:ea typeface="Calibri" panose="020F0502020204030204" pitchFamily="34" charset="0"/>
                <a:cs typeface="Arial"/>
                <a:sym typeface="Arial"/>
              </a:rPr>
              <a:t>isolation.html</a:t>
            </a:r>
            <a:endParaRPr lang="en-ES" sz="1100" b="0" i="0" u="sng" strike="noStrike" cap="none" dirty="0">
              <a:solidFill>
                <a:schemeClr val="dk1"/>
              </a:solidFill>
              <a:latin typeface="+mn-lt"/>
              <a:ea typeface="Calibri" panose="020F0502020204030204" pitchFamily="34" charset="0"/>
              <a:cs typeface="Arial"/>
              <a:sym typeface="Arial"/>
            </a:endParaRPr>
          </a:p>
          <a:p>
            <a:pPr marL="0" lvl="0" indent="0" algn="l" rtl="0">
              <a:lnSpc>
                <a:spcPct val="100000"/>
              </a:lnSpc>
              <a:spcBef>
                <a:spcPts val="0"/>
              </a:spcBef>
              <a:spcAft>
                <a:spcPts val="0"/>
              </a:spcAft>
              <a:buSzPts val="1100"/>
              <a:buNone/>
            </a:pPr>
            <a:r>
              <a:rPr lang="en" sz="1100" b="0" i="0" u="none" strike="noStrike" cap="none" dirty="0">
                <a:solidFill>
                  <a:schemeClr val="dk1"/>
                </a:solidFill>
                <a:latin typeface="+mn-lt"/>
                <a:ea typeface="Arial"/>
                <a:cs typeface="Arial"/>
                <a:sym typeface="Arial"/>
              </a:rPr>
              <a:t> </a:t>
            </a:r>
            <a:endParaRPr sz="1100" dirty="0">
              <a:solidFill>
                <a:schemeClr val="dk1"/>
              </a:solidFill>
              <a:latin typeface="+mn-lt"/>
            </a:endParaRPr>
          </a:p>
          <a:p>
            <a:pPr marL="158750" lvl="0" indent="0" algn="l" rtl="0">
              <a:lnSpc>
                <a:spcPct val="100000"/>
              </a:lnSpc>
              <a:spcBef>
                <a:spcPts val="0"/>
              </a:spcBef>
              <a:spcAft>
                <a:spcPts val="0"/>
              </a:spcAft>
              <a:buSzPts val="1100"/>
              <a:buNone/>
            </a:pPr>
            <a:r>
              <a:rPr lang="en" sz="1100" u="sng" dirty="0">
                <a:solidFill>
                  <a:schemeClr val="dk1"/>
                </a:solidFill>
                <a:latin typeface="+mn-lt"/>
                <a:hlinkClick r:id="rId5">
                  <a:extLst>
                    <a:ext uri="{A12FA001-AC4F-418D-AE19-62706E023703}">
                      <ahyp:hlinkClr xmlns:ahyp="http://schemas.microsoft.com/office/drawing/2018/hyperlinkcolor" val="tx"/>
                    </a:ext>
                  </a:extLst>
                </a:hlinkClick>
              </a:rPr>
              <a:t>https://www.cdc.gov/coronavirus/2019-ncov/if-you-are-sick/steps-when-sick.html</a:t>
            </a:r>
            <a:endParaRPr sz="1100" dirty="0">
              <a:solidFill>
                <a:schemeClr val="dk1"/>
              </a:solidFill>
              <a:latin typeface="+mn-lt"/>
            </a:endParaRPr>
          </a:p>
          <a:p>
            <a:pPr marL="0" lvl="0" indent="0" algn="l" rtl="0">
              <a:lnSpc>
                <a:spcPct val="100000"/>
              </a:lnSpc>
              <a:spcBef>
                <a:spcPts val="0"/>
              </a:spcBef>
              <a:spcAft>
                <a:spcPts val="0"/>
              </a:spcAft>
              <a:buSzPts val="1100"/>
              <a:buNone/>
            </a:pPr>
            <a:r>
              <a:rPr lang="en" sz="1100" b="0" i="0" u="none" strike="noStrike" cap="none" dirty="0">
                <a:solidFill>
                  <a:schemeClr val="dk1"/>
                </a:solidFill>
                <a:latin typeface="+mn-lt"/>
                <a:ea typeface="Arial"/>
                <a:cs typeface="Arial"/>
                <a:sym typeface="Arial"/>
              </a:rPr>
              <a:t> </a:t>
            </a:r>
            <a:endParaRPr sz="1100" dirty="0">
              <a:solidFill>
                <a:schemeClr val="dk1"/>
              </a:solidFill>
              <a:latin typeface="+mn-lt"/>
            </a:endParaRPr>
          </a:p>
          <a:p>
            <a:pPr marL="158750" lvl="0" indent="0" algn="l" rtl="0">
              <a:lnSpc>
                <a:spcPct val="100000"/>
              </a:lnSpc>
              <a:spcBef>
                <a:spcPts val="0"/>
              </a:spcBef>
              <a:spcAft>
                <a:spcPts val="0"/>
              </a:spcAft>
              <a:buSzPts val="1100"/>
              <a:buNone/>
            </a:pPr>
            <a:r>
              <a:rPr lang="en" sz="1100" u="sng" dirty="0">
                <a:solidFill>
                  <a:schemeClr val="dk1"/>
                </a:solidFill>
                <a:latin typeface="+mn-lt"/>
                <a:hlinkClick r:id="rId6">
                  <a:extLst>
                    <a:ext uri="{A12FA001-AC4F-418D-AE19-62706E023703}">
                      <ahyp:hlinkClr xmlns:ahyp="http://schemas.microsoft.com/office/drawing/2018/hyperlinkcolor" val="tx"/>
                    </a:ext>
                  </a:extLst>
                </a:hlinkClick>
              </a:rPr>
              <a:t>https://www.cdc.gov/coronavirus/2019-ncov/symptoms-testing/testing.html</a:t>
            </a:r>
            <a:endParaRPr sz="1100" dirty="0">
              <a:solidFill>
                <a:schemeClr val="dk1"/>
              </a:solidFill>
              <a:latin typeface="+mn-lt"/>
            </a:endParaRPr>
          </a:p>
          <a:p>
            <a:pPr marL="0" lvl="0" indent="0" algn="l" rtl="0">
              <a:lnSpc>
                <a:spcPct val="100000"/>
              </a:lnSpc>
              <a:spcBef>
                <a:spcPts val="0"/>
              </a:spcBef>
              <a:spcAft>
                <a:spcPts val="0"/>
              </a:spcAft>
              <a:buSzPts val="1100"/>
              <a:buNone/>
            </a:pPr>
            <a:r>
              <a:rPr lang="en" sz="1100" b="1" i="0" u="none" strike="noStrike" cap="none" dirty="0">
                <a:solidFill>
                  <a:schemeClr val="dk1"/>
                </a:solidFill>
                <a:latin typeface="+mn-lt"/>
                <a:ea typeface="Arial"/>
                <a:cs typeface="Arial"/>
                <a:sym typeface="Arial"/>
              </a:rPr>
              <a:t> </a:t>
            </a:r>
            <a:endParaRPr sz="1100" dirty="0">
              <a:solidFill>
                <a:schemeClr val="dk1"/>
              </a:solidFill>
              <a:latin typeface="+mn-l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739ceab08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12739ceab08_1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Group exercise:</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Do you know what a myth is? Do you know how to distinguish false information from factual information?</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A myth is a traditional story based on beliefs of different communities, which presents explanations of facts or phenomena not necessarily based on reality.</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Example of a current myth:</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1" i="0" u="none" strike="noStrike" cap="none" dirty="0">
                <a:solidFill>
                  <a:srgbClr val="000000"/>
                </a:solidFill>
                <a:latin typeface="Arial"/>
                <a:ea typeface="Arial"/>
                <a:cs typeface="Arial"/>
                <a:sym typeface="Arial"/>
              </a:rPr>
              <a:t>Myth</a:t>
            </a:r>
            <a:r>
              <a:rPr lang="en" sz="1100" b="0" i="0" u="none" strike="noStrike" cap="none" dirty="0">
                <a:solidFill>
                  <a:srgbClr val="000000"/>
                </a:solidFill>
                <a:latin typeface="Arial"/>
                <a:ea typeface="Arial"/>
                <a:cs typeface="Arial"/>
                <a:sym typeface="Arial"/>
              </a:rPr>
              <a:t>: With good nutrition, hygiene, and exercise, it is not necessary to get vaccinated.</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1" i="0" u="none" strike="noStrike" cap="none" dirty="0">
                <a:solidFill>
                  <a:srgbClr val="000000"/>
                </a:solidFill>
                <a:latin typeface="Arial"/>
                <a:ea typeface="Arial"/>
                <a:cs typeface="Arial"/>
                <a:sym typeface="Arial"/>
              </a:rPr>
              <a:t>Reality</a:t>
            </a:r>
            <a:r>
              <a:rPr lang="en" sz="1100" b="0" i="0" u="none" strike="noStrike" cap="none" dirty="0">
                <a:solidFill>
                  <a:srgbClr val="000000"/>
                </a:solidFill>
                <a:latin typeface="Arial"/>
                <a:ea typeface="Arial"/>
                <a:cs typeface="Arial"/>
                <a:sym typeface="Arial"/>
              </a:rPr>
              <a:t>: Although good nutrition, hygiene, and exercise are important, there are diseases that only vaccines can protect you from.</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Can anyone share a myth they heard as a child?</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Thank you for sharing.</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Once the myth has spread, many people begin to think that it’s real.</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The same thing happens with misinformation about COVID vaccines.</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There have been many myths about COVID vaccination, such as those that say the vaccine will affect your fertility, that it modifies your DNA, that it can magnetize, or that it contains microchips, among many others. But we can learn to distinguish a myth or misinformation from facts.</a:t>
            </a:r>
            <a:endParaRPr sz="1100" b="0" i="0" u="none" strike="noStrike" cap="non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It is important that we ask ourselves the fol</a:t>
            </a:r>
            <a:r>
              <a:rPr lang="en" sz="1100" b="0" i="0" u="none" strike="noStrike" cap="none" dirty="0">
                <a:solidFill>
                  <a:schemeClr val="dk1"/>
                </a:solidFill>
                <a:latin typeface="Arial"/>
                <a:ea typeface="Arial"/>
                <a:cs typeface="Arial"/>
                <a:sym typeface="Arial"/>
              </a:rPr>
              <a:t>lowing about the information we receive and share:</a:t>
            </a:r>
            <a:endParaRPr sz="1100" b="0" i="0" u="none" strike="noStrike" cap="none" dirty="0">
              <a:solidFill>
                <a:schemeClr val="dk1"/>
              </a:solidFill>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en" sz="1100" b="0" i="0" u="none" strike="noStrike" cap="none" dirty="0">
                <a:solidFill>
                  <a:schemeClr val="dk1"/>
                </a:solidFill>
                <a:latin typeface="Arial"/>
                <a:ea typeface="Arial"/>
                <a:cs typeface="Arial"/>
                <a:sym typeface="Arial"/>
              </a:rPr>
              <a:t>Who sent the information? What is the message about? Is the image real? Does it come from a reliable source? Where did they get the information? What is the purpose? What is the author's expertise? Among others. </a:t>
            </a:r>
            <a:r>
              <a:rPr lang="en" sz="1100" b="1" i="0" u="none" strike="noStrike" cap="none" dirty="0">
                <a:solidFill>
                  <a:schemeClr val="dk1"/>
                </a:solidFill>
                <a:latin typeface="Arial"/>
                <a:ea typeface="Arial"/>
                <a:cs typeface="Arial"/>
                <a:sym typeface="Arial"/>
              </a:rPr>
              <a:t>DO NOT SHARE INFORMATION THAT IS NOT TRUE.</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Arial"/>
                <a:ea typeface="Arial"/>
                <a:cs typeface="Arial"/>
                <a:sym typeface="Arial"/>
              </a:rPr>
              <a:t>Sources: </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u="sng" dirty="0">
                <a:solidFill>
                  <a:schemeClr val="dk1"/>
                </a:solidFill>
                <a:hlinkClick r:id="rId3">
                  <a:extLst>
                    <a:ext uri="{A12FA001-AC4F-418D-AE19-62706E023703}">
                      <ahyp:hlinkClr xmlns:ahyp="http://schemas.microsoft.com/office/drawing/2018/hyperlinkcolor" val="tx"/>
                    </a:ext>
                  </a:extLst>
                </a:hlinkClick>
              </a:rPr>
              <a:t>https://wecandothis.hhs.gov/outreach-tools/addressing-covid-19-vaccine-misconceptions</a:t>
            </a:r>
            <a:endParaRPr dirty="0">
              <a:solidFill>
                <a:schemeClr val="dk1"/>
              </a:solidFill>
            </a:endParaRP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mn-lt"/>
                <a:ea typeface="Arial"/>
                <a:cs typeface="Arial"/>
                <a:sym typeface="Arial"/>
              </a:rPr>
              <a:t>Dynamics with the public:</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I am going to read you a sentence, and you tell me if it is true or false.</a:t>
            </a:r>
            <a:endParaRPr lang="en" sz="1100" b="0" i="0" u="none" strike="noStrike" cap="none" dirty="0">
              <a:solidFill>
                <a:srgbClr val="000000"/>
              </a:solidFill>
              <a:effectLst/>
              <a:latin typeface="+mn-lt"/>
              <a:ea typeface="Arial"/>
              <a:cs typeface="Arial"/>
              <a:sym typeface="Arial"/>
            </a:endParaRPr>
          </a:p>
          <a:p>
            <a:pPr marL="158750" lvl="0" indent="0" algn="l" rtl="0">
              <a:lnSpc>
                <a:spcPct val="100000"/>
              </a:lnSpc>
              <a:spcBef>
                <a:spcPts val="0"/>
              </a:spcBef>
              <a:spcAft>
                <a:spcPts val="0"/>
              </a:spcAft>
              <a:buSzPts val="1100"/>
              <a:buNone/>
            </a:pPr>
            <a:endParaRPr lang="en" sz="1100" b="0" i="0" u="none" strike="noStrike" cap="none" dirty="0">
              <a:solidFill>
                <a:srgbClr val="000000"/>
              </a:solidFill>
              <a:effectLst/>
              <a:latin typeface="+mn-lt"/>
              <a:ea typeface="Noto Sans Symbols"/>
              <a:cs typeface="Arial"/>
              <a:sym typeface="Arial"/>
            </a:endParaRPr>
          </a:p>
          <a:p>
            <a:pPr marL="457200" lvl="0" indent="-298450" algn="l" rtl="0">
              <a:lnSpc>
                <a:spcPct val="100000"/>
              </a:lnSpc>
              <a:spcBef>
                <a:spcPts val="0"/>
              </a:spcBef>
              <a:spcAft>
                <a:spcPts val="0"/>
              </a:spcAft>
              <a:buSzPts val="1100"/>
            </a:pPr>
            <a:r>
              <a:rPr lang="en-US" sz="1100" i="1" dirty="0">
                <a:solidFill>
                  <a:srgbClr val="000000"/>
                </a:solidFill>
                <a:effectLst/>
                <a:latin typeface="+mn-lt"/>
                <a:ea typeface="Noto Sans Symbols"/>
                <a:cs typeface="Noto Sans Symbols"/>
              </a:rPr>
              <a:t>It is too late to get the first COVID vaccine shot. True or false?</a:t>
            </a:r>
            <a:endParaRPr lang="en-ES" sz="1100" i="1" dirty="0">
              <a:solidFill>
                <a:srgbClr val="000000"/>
              </a:solidFill>
              <a:effectLst/>
              <a:latin typeface="+mn-lt"/>
              <a:ea typeface="Noto Sans Symbols"/>
              <a:cs typeface="Noto Sans Symbols"/>
            </a:endParaRPr>
          </a:p>
          <a:p>
            <a:pPr marL="158750" lvl="0" indent="0" algn="l" rtl="0">
              <a:lnSpc>
                <a:spcPct val="100000"/>
              </a:lnSpc>
              <a:spcBef>
                <a:spcPts val="0"/>
              </a:spcBef>
              <a:spcAft>
                <a:spcPts val="0"/>
              </a:spcAft>
              <a:buSzPts val="1100"/>
              <a:buNone/>
            </a:pPr>
            <a:r>
              <a:rPr lang="en-US" sz="1100" b="1" dirty="0">
                <a:effectLst/>
                <a:latin typeface="+mn-lt"/>
                <a:ea typeface="Calibri" panose="020F0502020204030204" pitchFamily="34" charset="0"/>
              </a:rPr>
              <a:t>-False. </a:t>
            </a:r>
            <a:r>
              <a:rPr lang="en-US" sz="1100" dirty="0">
                <a:effectLst/>
                <a:latin typeface="+mn-lt"/>
                <a:ea typeface="Calibri" panose="020F0502020204030204" pitchFamily="34" charset="0"/>
              </a:rPr>
              <a:t>Currently, all vaccine doses are available to everyone who is eligible, and we are going to go over where you can find vaccines.</a:t>
            </a:r>
            <a:r>
              <a:rPr lang="en-ES" sz="1100" dirty="0">
                <a:effectLst/>
                <a:latin typeface="+mn-lt"/>
              </a:rPr>
              <a:t> </a:t>
            </a:r>
          </a:p>
          <a:p>
            <a:pPr marL="457200" lvl="0" indent="-298450" algn="l" rtl="0">
              <a:lnSpc>
                <a:spcPct val="100000"/>
              </a:lnSpc>
              <a:spcBef>
                <a:spcPts val="0"/>
              </a:spcBef>
              <a:spcAft>
                <a:spcPts val="0"/>
              </a:spcAft>
              <a:buSzPts val="1100"/>
            </a:pPr>
            <a:endParaRPr sz="1100" b="0" i="0" u="none" strike="noStrike" cap="none" dirty="0">
              <a:solidFill>
                <a:srgbClr val="000000"/>
              </a:solidFill>
              <a:latin typeface="+mn-lt"/>
              <a:ea typeface="Arial"/>
              <a:cs typeface="Arial"/>
              <a:sym typeface="Arial"/>
            </a:endParaRPr>
          </a:p>
          <a:p>
            <a:pPr marL="457200" lvl="0" indent="-298450" algn="l" rtl="0">
              <a:lnSpc>
                <a:spcPct val="100000"/>
              </a:lnSpc>
              <a:spcBef>
                <a:spcPts val="0"/>
              </a:spcBef>
              <a:spcAft>
                <a:spcPts val="0"/>
              </a:spcAft>
              <a:buSzPts val="1100"/>
              <a:buChar char="●"/>
            </a:pPr>
            <a:r>
              <a:rPr lang="en" sz="1100" b="0" i="1" u="none" strike="noStrike" cap="none" dirty="0">
                <a:solidFill>
                  <a:srgbClr val="000000"/>
                </a:solidFill>
                <a:latin typeface="+mn-lt"/>
                <a:ea typeface="Arial"/>
                <a:cs typeface="Arial"/>
                <a:sym typeface="Arial"/>
              </a:rPr>
              <a:t>COVID vaccines for children are not safe. True or false?</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a:t>
            </a:r>
            <a:r>
              <a:rPr lang="en" sz="1100" b="1" i="0" u="none" strike="noStrike" cap="none" dirty="0">
                <a:solidFill>
                  <a:srgbClr val="000000"/>
                </a:solidFill>
                <a:latin typeface="+mn-lt"/>
                <a:ea typeface="Arial"/>
                <a:cs typeface="Arial"/>
                <a:sym typeface="Arial"/>
              </a:rPr>
              <a:t>False</a:t>
            </a:r>
            <a:r>
              <a:rPr lang="en" sz="1100" b="0" i="0" u="none" strike="noStrike" cap="none" dirty="0">
                <a:solidFill>
                  <a:srgbClr val="000000"/>
                </a:solidFill>
                <a:latin typeface="+mn-lt"/>
                <a:ea typeface="Arial"/>
                <a:cs typeface="Arial"/>
                <a:sym typeface="Arial"/>
              </a:rPr>
              <a:t>. COVID vaccines for children </a:t>
            </a:r>
            <a:r>
              <a:rPr lang="en" sz="1100" dirty="0">
                <a:latin typeface="+mn-lt"/>
              </a:rPr>
              <a:t>6 months</a:t>
            </a:r>
            <a:r>
              <a:rPr lang="en" sz="1100" b="0" i="0" u="none" strike="noStrike" cap="none" dirty="0">
                <a:solidFill>
                  <a:srgbClr val="000000"/>
                </a:solidFill>
                <a:latin typeface="+mn-lt"/>
                <a:ea typeface="Arial"/>
                <a:cs typeface="Arial"/>
                <a:sym typeface="Arial"/>
              </a:rPr>
              <a:t> and older have undergone extensive evaluation by CDC and the U.S. Food and Drug Administration. COVID vaccines have undergone and will continue to undergo the most rigorous safety monitoring in U.S. history.</a:t>
            </a:r>
            <a:endParaRPr sz="1100" dirty="0">
              <a:latin typeface="+mn-lt"/>
            </a:endParaRPr>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mn-lt"/>
              <a:ea typeface="Arial"/>
              <a:cs typeface="Arial"/>
              <a:sym typeface="Arial"/>
            </a:endParaRPr>
          </a:p>
          <a:p>
            <a:pPr marL="457200" lvl="0" indent="-298450" algn="l" rtl="0">
              <a:lnSpc>
                <a:spcPct val="100000"/>
              </a:lnSpc>
              <a:spcBef>
                <a:spcPts val="0"/>
              </a:spcBef>
              <a:spcAft>
                <a:spcPts val="0"/>
              </a:spcAft>
              <a:buSzPts val="1100"/>
              <a:buChar char="●"/>
            </a:pPr>
            <a:r>
              <a:rPr lang="en" sz="1100" b="0" i="1" u="none" strike="noStrike" cap="none" dirty="0">
                <a:solidFill>
                  <a:srgbClr val="000000"/>
                </a:solidFill>
                <a:latin typeface="+mn-lt"/>
                <a:ea typeface="Arial"/>
                <a:cs typeface="Arial"/>
                <a:sym typeface="Arial"/>
              </a:rPr>
              <a:t>It is safer for my child to get immunity by getting COVID than through vaccination. True or false?</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a:t>
            </a:r>
            <a:r>
              <a:rPr lang="en" sz="1100" b="1" i="0" u="none" strike="noStrike" cap="none" dirty="0">
                <a:solidFill>
                  <a:srgbClr val="000000"/>
                </a:solidFill>
                <a:latin typeface="+mn-lt"/>
                <a:ea typeface="Arial"/>
                <a:cs typeface="Arial"/>
                <a:sym typeface="Arial"/>
              </a:rPr>
              <a:t>False</a:t>
            </a:r>
            <a:r>
              <a:rPr lang="en" sz="1100" b="0" i="0" u="none" strike="noStrike" cap="none" dirty="0">
                <a:solidFill>
                  <a:srgbClr val="000000"/>
                </a:solidFill>
                <a:latin typeface="+mn-lt"/>
                <a:ea typeface="Arial"/>
                <a:cs typeface="Arial"/>
                <a:sym typeface="Arial"/>
              </a:rPr>
              <a:t>. Vaccinating children </a:t>
            </a:r>
            <a:r>
              <a:rPr lang="en" sz="1100" dirty="0">
                <a:latin typeface="+mn-lt"/>
              </a:rPr>
              <a:t>6 months</a:t>
            </a:r>
            <a:r>
              <a:rPr lang="en" sz="1100" b="0" i="0" u="none" strike="noStrike" cap="none" dirty="0">
                <a:solidFill>
                  <a:srgbClr val="000000"/>
                </a:solidFill>
                <a:latin typeface="+mn-lt"/>
                <a:ea typeface="Arial"/>
                <a:cs typeface="Arial"/>
                <a:sym typeface="Arial"/>
              </a:rPr>
              <a:t> and older against COVID is the best way to protect them from becoming infected with COVID. No one should try to expose themselves to COVID or expose another person on purpose because they risk getting seriously ill.</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 </a:t>
            </a:r>
            <a:endParaRPr sz="1100" b="0" i="0" u="none" strike="noStrike" cap="none" dirty="0">
              <a:solidFill>
                <a:schemeClr val="dk1"/>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mn-lt"/>
                <a:ea typeface="Arial"/>
                <a:cs typeface="Arial"/>
                <a:sym typeface="Arial"/>
              </a:rPr>
              <a:t>Sources:</a:t>
            </a:r>
            <a:endParaRPr sz="1100" b="0" i="0" u="none" strike="noStrike" cap="none" dirty="0">
              <a:solidFill>
                <a:schemeClr val="dk1"/>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u="sng" dirty="0">
                <a:solidFill>
                  <a:schemeClr val="dk1"/>
                </a:solidFill>
                <a:latin typeface="+mn-lt"/>
                <a:hlinkClick r:id="rId3">
                  <a:extLst>
                    <a:ext uri="{A12FA001-AC4F-418D-AE19-62706E023703}">
                      <ahyp:hlinkClr xmlns:ahyp="http://schemas.microsoft.com/office/drawing/2018/hyperlinkcolor" val="tx"/>
                    </a:ext>
                  </a:extLst>
                </a:hlinkClick>
              </a:rPr>
              <a:t>https://www.cdc.gov/coronavirus/2019-ncov/vaccines/facts.html</a:t>
            </a:r>
            <a:endParaRPr sz="1100" dirty="0">
              <a:solidFill>
                <a:schemeClr val="dk1"/>
              </a:solidFill>
              <a:latin typeface="+mn-lt"/>
            </a:endParaRPr>
          </a:p>
          <a:p>
            <a:pPr marL="0" lvl="0" indent="0" algn="l" rtl="0">
              <a:lnSpc>
                <a:spcPct val="100000"/>
              </a:lnSpc>
              <a:spcBef>
                <a:spcPts val="0"/>
              </a:spcBef>
              <a:spcAft>
                <a:spcPts val="0"/>
              </a:spcAft>
              <a:buSzPts val="1100"/>
              <a:buNone/>
            </a:pPr>
            <a:endParaRPr sz="1100" b="0" i="0" u="none" strike="noStrike" cap="none" dirty="0">
              <a:solidFill>
                <a:schemeClr val="dk1"/>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dirty="0">
                <a:solidFill>
                  <a:schemeClr val="dk1"/>
                </a:solidFill>
                <a:latin typeface="+mn-lt"/>
                <a:ea typeface="Arial"/>
                <a:cs typeface="Arial"/>
                <a:sym typeface="Arial"/>
                <a:hlinkClick r:id="rId4">
                  <a:extLst>
                    <a:ext uri="{A12FA001-AC4F-418D-AE19-62706E023703}">
                      <ahyp:hlinkClr xmlns:ahyp="http://schemas.microsoft.com/office/drawing/2018/hyperlinkcolor" val="tx"/>
                    </a:ext>
                  </a:extLst>
                </a:hlinkClick>
              </a:rPr>
              <a:t>https://www.cdc.gov/vaccines/vac-gen/evalwebs.htm</a:t>
            </a:r>
            <a:r>
              <a:rPr lang="en" sz="1100" dirty="0">
                <a:solidFill>
                  <a:schemeClr val="dk1"/>
                </a:solidFill>
                <a:latin typeface="+mn-lt"/>
              </a:rPr>
              <a:t> </a:t>
            </a:r>
            <a:endParaRPr sz="1100" dirty="0">
              <a:solidFill>
                <a:schemeClr val="dk1"/>
              </a:solidFill>
              <a:latin typeface="+mn-l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Find COVID vaccines and boosters near you</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Ask a doctor</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Visit the website </a:t>
            </a:r>
            <a:r>
              <a:rPr lang="en" sz="11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vaccines.gov</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Call 1-800-232-0233</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Text your ZIP code to 438829</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Stay informed of community events hosted by schools, clinics, churches, and other community organizations </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Arial"/>
                <a:ea typeface="Arial"/>
                <a:cs typeface="Arial"/>
                <a:sym typeface="Arial"/>
              </a:rPr>
              <a:t>In addition to the QR code, you can share these information sources with parents: </a:t>
            </a:r>
            <a:endParaRPr sz="1100" b="0" i="0" u="none" strike="noStrike" cap="none" dirty="0">
              <a:solidFill>
                <a:schemeClr val="dk1"/>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sng" strike="noStrike" cap="none" dirty="0">
                <a:solidFill>
                  <a:schemeClr val="dk1"/>
                </a:solidFill>
                <a:latin typeface="Arial"/>
                <a:ea typeface="Calibri" panose="020F0502020204030204" pitchFamily="34" charset="0"/>
                <a:cs typeface="Arial"/>
                <a:sym typeface="Arial"/>
              </a:rPr>
              <a:t>https://</a:t>
            </a:r>
            <a:r>
              <a:rPr lang="en-US" sz="1100" b="0" i="0" u="sng" strike="noStrike" cap="none" dirty="0" err="1">
                <a:solidFill>
                  <a:schemeClr val="dk1"/>
                </a:solidFill>
                <a:latin typeface="Arial"/>
                <a:ea typeface="Calibri" panose="020F0502020204030204" pitchFamily="34" charset="0"/>
                <a:cs typeface="Arial"/>
                <a:sym typeface="Arial"/>
              </a:rPr>
              <a:t>wecandothis.hhs.gov</a:t>
            </a:r>
            <a:r>
              <a:rPr lang="en-US" sz="1100" b="0" i="0" u="sng" strike="noStrike" cap="none" dirty="0">
                <a:solidFill>
                  <a:schemeClr val="dk1"/>
                </a:solidFill>
                <a:latin typeface="Arial"/>
                <a:ea typeface="Calibri" panose="020F0502020204030204" pitchFamily="34" charset="0"/>
                <a:cs typeface="Arial"/>
                <a:sym typeface="Arial"/>
              </a:rPr>
              <a:t>/resource/resources-about-covid-19-vaccinations-for-children</a:t>
            </a:r>
            <a:r>
              <a:rPr lang="en-ES" sz="1100" b="0" i="0" u="sng" strike="noStrike" cap="none" dirty="0">
                <a:solidFill>
                  <a:schemeClr val="dk1"/>
                </a:solidFill>
                <a:latin typeface="Arial"/>
                <a:cs typeface="Arial"/>
                <a:sym typeface="Arial"/>
              </a:rPr>
              <a:t> </a:t>
            </a:r>
            <a:endParaRPr sz="1100" b="0" i="0" u="sng" strike="noStrike" cap="none" dirty="0">
              <a:solidFill>
                <a:schemeClr val="dk1"/>
              </a:solidFill>
              <a:latin typeface="Arial"/>
              <a:cs typeface="Arial"/>
              <a:sym typeface="Arial"/>
            </a:endParaRPr>
          </a:p>
          <a:p>
            <a:pPr marL="0" lvl="0" indent="0" algn="l" rtl="0">
              <a:lnSpc>
                <a:spcPct val="100000"/>
              </a:lnSpc>
              <a:spcBef>
                <a:spcPts val="0"/>
              </a:spcBef>
              <a:spcAft>
                <a:spcPts val="0"/>
              </a:spcAft>
              <a:buSzPts val="1100"/>
              <a:buNone/>
            </a:pPr>
            <a:r>
              <a:rPr lang="en"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u="sng" dirty="0">
                <a:solidFill>
                  <a:schemeClr val="dk1"/>
                </a:solidFill>
                <a:hlinkClick r:id="rId4">
                  <a:extLst>
                    <a:ext uri="{A12FA001-AC4F-418D-AE19-62706E023703}">
                      <ahyp:hlinkClr xmlns:ahyp="http://schemas.microsoft.com/office/drawing/2018/hyperlinkcolor" val="tx"/>
                    </a:ext>
                  </a:extLst>
                </a:hlinkClick>
              </a:rPr>
              <a:t>https://www.cdc.gov/coronavirus/2019-ncov/vaccines/faq-children.html</a:t>
            </a:r>
            <a:endParaRPr dirty="0">
              <a:solidFill>
                <a:schemeClr val="dk1"/>
              </a:solidFill>
            </a:endParaRPr>
          </a:p>
          <a:p>
            <a:pPr marL="0" lvl="0" indent="0" algn="l" rtl="0">
              <a:lnSpc>
                <a:spcPct val="100000"/>
              </a:lnSpc>
              <a:spcBef>
                <a:spcPts val="0"/>
              </a:spcBef>
              <a:spcAft>
                <a:spcPts val="0"/>
              </a:spcAft>
              <a:buSzPts val="1100"/>
              <a:buNone/>
            </a:pPr>
            <a:r>
              <a:rPr lang="en"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u="sng" dirty="0">
                <a:solidFill>
                  <a:schemeClr val="dk1"/>
                </a:solidFill>
                <a:hlinkClick r:id="rId5">
                  <a:extLst>
                    <a:ext uri="{A12FA001-AC4F-418D-AE19-62706E023703}">
                      <ahyp:hlinkClr xmlns:ahyp="http://schemas.microsoft.com/office/drawing/2018/hyperlinkcolor" val="tx"/>
                    </a:ext>
                  </a:extLst>
                </a:hlinkClick>
              </a:rPr>
              <a:t>https://www.cdc.gov/coronavirus/2019-ncov/community/schools-childcare/child-care-guidance.html</a:t>
            </a:r>
            <a:endParaRPr dirty="0">
              <a:solidFill>
                <a:schemeClr val="dk1"/>
              </a:solidFill>
            </a:endParaRPr>
          </a:p>
          <a:p>
            <a:pPr marL="15875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endParaRPr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sng" strike="noStrike" cap="none">
                <a:solidFill>
                  <a:srgbClr val="000000"/>
                </a:solidFill>
                <a:latin typeface="Arial"/>
                <a:ea typeface="Arial"/>
                <a:cs typeface="Arial"/>
                <a:sym typeface="Arial"/>
              </a:rPr>
              <a:t>APPENDIX (INTERNAL USE)</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sng" strike="noStrike" cap="none">
                <a:solidFill>
                  <a:srgbClr val="000000"/>
                </a:solidFill>
                <a:latin typeface="Arial"/>
                <a:ea typeface="Arial"/>
                <a:cs typeface="Arial"/>
                <a:sym typeface="Arial"/>
              </a:rPr>
              <a:t>INTERNAL GUIDE FOR COMMUNITY HEALTH WORKERS:</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Our role as community health workers is critical: It is our duty to help our community!</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What can we do to help our communities?</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Be the example: Get vaccinated, wear a well-fitting mask, and keep a safe distance from others.</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Do not circulate false information or information that is not supported by official sources. Only share information from legitimate sources.</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Suggested Activities</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Distribute educational materials about the symptoms of COVID and how it spreads.</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Answer questions from community members about COVID and debunk myths, rumors, and misinformation circulating in the community.</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Educate to reduce stigma against community members who have been diagnosed with COVID.</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Organize support networks to help community members with COVID who are in isolation or quarantine.</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Promote COVID prevention measures, including frequent handwashing, wearing masks correctly, and getting vaccinated, including the booster.</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Encourage community members to get tested for COVID if they have symptoms or have been in close contact with infected people.</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Help eliminate the fear of getting vaccinated or requesting a COVID test.</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Use social networks to promote information based on scientific evidence.</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What you should NOT do</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Gather groups of many people.</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Go to homes, unless necessary to provide assistance. In the rare situation that you have to go to a home, you should wear the proper personal protective equipment (PPE).</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Touch someone who is sick without proper PPE.</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Learn more about how to find reliable vaccine information and share it with your community</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Learn what a website domain means:</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1" i="0" u="none" strike="noStrike" cap="none">
                <a:solidFill>
                  <a:srgbClr val="000000"/>
                </a:solidFill>
                <a:latin typeface="Arial"/>
                <a:ea typeface="Arial"/>
                <a:cs typeface="Arial"/>
                <a:sym typeface="Arial"/>
              </a:rPr>
              <a:t>*.edu</a:t>
            </a:r>
            <a:r>
              <a:rPr lang="en" sz="1100" b="0" i="0" u="none" strike="noStrike" cap="none">
                <a:solidFill>
                  <a:srgbClr val="000000"/>
                </a:solidFill>
                <a:latin typeface="Arial"/>
                <a:ea typeface="Arial"/>
                <a:cs typeface="Arial"/>
                <a:sym typeface="Arial"/>
              </a:rPr>
              <a:t> When a website ends in “.edu” the information comes from an organization associated with a university or educational institution.  </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1" i="0" u="none" strike="noStrike" cap="none">
                <a:solidFill>
                  <a:srgbClr val="000000"/>
                </a:solidFill>
                <a:latin typeface="Arial"/>
                <a:ea typeface="Arial"/>
                <a:cs typeface="Arial"/>
                <a:sym typeface="Arial"/>
              </a:rPr>
              <a:t>*.gov/.gob</a:t>
            </a:r>
            <a:r>
              <a:rPr lang="en" sz="1100" b="0" i="0" u="none" strike="noStrike" cap="none">
                <a:solidFill>
                  <a:srgbClr val="000000"/>
                </a:solidFill>
                <a:latin typeface="Arial"/>
                <a:ea typeface="Arial"/>
                <a:cs typeface="Arial"/>
                <a:sym typeface="Arial"/>
              </a:rPr>
              <a:t> When a website ends in “.gov/gob” the information comes from a government organization. </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1" i="0" u="none" strike="noStrike" cap="none">
                <a:solidFill>
                  <a:srgbClr val="000000"/>
                </a:solidFill>
                <a:latin typeface="Arial"/>
                <a:ea typeface="Arial"/>
                <a:cs typeface="Arial"/>
                <a:sym typeface="Arial"/>
              </a:rPr>
              <a:t>*.org</a:t>
            </a:r>
            <a:r>
              <a:rPr lang="en" sz="1100" b="0" i="0" u="none" strike="noStrike" cap="none">
                <a:solidFill>
                  <a:srgbClr val="000000"/>
                </a:solidFill>
                <a:latin typeface="Arial"/>
                <a:ea typeface="Arial"/>
                <a:cs typeface="Arial"/>
                <a:sym typeface="Arial"/>
              </a:rPr>
              <a:t> When a website ends with “.org” the information comes from a nonprofit organization.</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1" i="0" u="none" strike="noStrike" cap="none">
                <a:solidFill>
                  <a:srgbClr val="000000"/>
                </a:solidFill>
                <a:latin typeface="Arial"/>
                <a:ea typeface="Arial"/>
                <a:cs typeface="Arial"/>
                <a:sym typeface="Arial"/>
              </a:rPr>
              <a:t>*.com</a:t>
            </a:r>
            <a:r>
              <a:rPr lang="en" sz="1100" b="0" i="0" u="none" strike="noStrike" cap="none">
                <a:solidFill>
                  <a:srgbClr val="000000"/>
                </a:solidFill>
                <a:latin typeface="Arial"/>
                <a:ea typeface="Arial"/>
                <a:cs typeface="Arial"/>
                <a:sym typeface="Arial"/>
              </a:rPr>
              <a:t> When a website ends with “.com” the information comes from a private organization. </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Be careful if:</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The information is from an anonymous source.</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There is a conflict of interest (the authors/organization get paid to promote certain information).</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Only one perspective is presented.</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Information is old/outdated.</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A miracle or secret cure is claimed.</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Claims are not supported by strong evidence.</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If you have questions about the information you received or want to share, ask a doctor, your local clinic, or verify the information with reliable sources.</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a:solidFill>
                  <a:schemeClr val="dk1"/>
                </a:solidFill>
                <a:latin typeface="Arial"/>
                <a:ea typeface="Arial"/>
                <a:cs typeface="Arial"/>
                <a:sym typeface="Arial"/>
              </a:rPr>
              <a:t>Sources:</a:t>
            </a:r>
            <a:endParaRPr sz="1050" b="0" i="0" u="none" strike="noStrike" cap="none">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https://www.cdc.gov/coronavirus/2019-ncov/global-covid-19/home-based-care.html#anchor_1628538263343</a:t>
            </a:r>
            <a:endParaRPr sz="1050" b="0" i="0" u="none" strike="noStrike" cap="none">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chemeClr val="dk1"/>
                </a:solidFill>
                <a:latin typeface="Arial"/>
                <a:ea typeface="Arial"/>
                <a:cs typeface="Arial"/>
                <a:sym typeface="Arial"/>
              </a:rPr>
              <a:t> </a:t>
            </a:r>
            <a:endParaRPr sz="1050" b="0" i="0" u="none" strike="noStrike" cap="none">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u="sng">
                <a:solidFill>
                  <a:schemeClr val="dk1"/>
                </a:solidFill>
                <a:hlinkClick r:id="rId4">
                  <a:extLst>
                    <a:ext uri="{A12FA001-AC4F-418D-AE19-62706E023703}">
                      <ahyp:hlinkClr xmlns:ahyp="http://schemas.microsoft.com/office/drawing/2018/hyperlinkcolor" val="tx"/>
                    </a:ext>
                  </a:extLst>
                </a:hlinkClick>
              </a:rPr>
              <a:t>https://wecandothis.hhs.gov/resource/community-health-workers-toolkit</a:t>
            </a:r>
            <a:endParaRPr>
              <a:solidFill>
                <a:schemeClr val="dk1"/>
              </a:solidFill>
            </a:endParaRPr>
          </a:p>
          <a:p>
            <a:pPr marL="0" lvl="0" indent="0" algn="l" rtl="0">
              <a:lnSpc>
                <a:spcPct val="100000"/>
              </a:lnSpc>
              <a:spcBef>
                <a:spcPts val="0"/>
              </a:spcBef>
              <a:spcAft>
                <a:spcPts val="0"/>
              </a:spcAft>
              <a:buSzPts val="1100"/>
              <a:buNone/>
            </a:pPr>
            <a:r>
              <a:rPr lang="en" sz="1100" b="1" i="0" u="none" strike="noStrike" cap="none">
                <a:solidFill>
                  <a:schemeClr val="dk1"/>
                </a:solidFill>
                <a:latin typeface="Arial"/>
                <a:ea typeface="Arial"/>
                <a:cs typeface="Arial"/>
                <a:sym typeface="Arial"/>
              </a:rPr>
              <a:t> </a:t>
            </a:r>
            <a:endParaRPr sz="1050" b="0" i="0" u="none" strike="noStrike" cap="none">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https://www.ucsfhealth.org/education/evaluating-health-information</a:t>
            </a:r>
            <a:r>
              <a:rPr lang="en" sz="1100" b="0" i="0" u="none" strike="noStrike" cap="none">
                <a:solidFill>
                  <a:schemeClr val="dk1"/>
                </a:solidFill>
                <a:latin typeface="Arial"/>
                <a:ea typeface="Arial"/>
                <a:cs typeface="Arial"/>
                <a:sym typeface="Arial"/>
              </a:rPr>
              <a:t> </a:t>
            </a:r>
            <a:endParaRPr sz="1050" b="0" i="0" u="none" strike="noStrike" cap="none">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chemeClr val="dk1"/>
                </a:solidFill>
                <a:latin typeface="Arial"/>
                <a:ea typeface="Arial"/>
                <a:cs typeface="Arial"/>
                <a:sym typeface="Arial"/>
              </a:rPr>
              <a:t> </a:t>
            </a:r>
            <a:endParaRPr sz="1050" b="0" i="0" u="none" strike="noStrike" cap="none">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https://www.cdc.gov/vaccines/vac-gen/evalwebs.htm</a:t>
            </a:r>
            <a:r>
              <a:rPr lang="en" sz="1100" b="0" i="0" u="none" strike="noStrike" cap="none">
                <a:solidFill>
                  <a:schemeClr val="dk1"/>
                </a:solidFill>
                <a:latin typeface="Arial"/>
                <a:ea typeface="Arial"/>
                <a:cs typeface="Arial"/>
                <a:sym typeface="Arial"/>
              </a:rPr>
              <a:t> </a:t>
            </a:r>
            <a:endParaRPr sz="1050" b="0" i="0" u="none" strike="noStrike" cap="none">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chemeClr val="dk1"/>
                </a:solidFill>
                <a:latin typeface="Arial"/>
                <a:ea typeface="Arial"/>
                <a:cs typeface="Arial"/>
                <a:sym typeface="Arial"/>
              </a:rPr>
              <a:t> </a:t>
            </a:r>
            <a:endParaRPr sz="1050" b="0" i="0" u="none" strike="noStrike" cap="none">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u="sng">
                <a:solidFill>
                  <a:schemeClr val="dk1"/>
                </a:solidFill>
                <a:hlinkClick r:id="rId7">
                  <a:extLst>
                    <a:ext uri="{A12FA001-AC4F-418D-AE19-62706E023703}">
                      <ahyp:hlinkClr xmlns:ahyp="http://schemas.microsoft.com/office/drawing/2018/hyperlinkcolor" val="tx"/>
                    </a:ext>
                  </a:extLst>
                </a:hlinkClick>
              </a:rPr>
              <a:t>https://wecandothis.hhs.gov/</a:t>
            </a:r>
            <a:endParaRPr>
              <a:solidFill>
                <a:schemeClr val="dk1"/>
              </a:solidFill>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a:p>
            <a:pPr marL="0" lvl="0" indent="0" algn="l" rtl="0">
              <a:lnSpc>
                <a:spcPct val="100000"/>
              </a:lnSpc>
              <a:spcBef>
                <a:spcPts val="800"/>
              </a:spcBef>
              <a:spcAft>
                <a:spcPts val="0"/>
              </a:spcAft>
              <a:buSzPts val="1100"/>
              <a:buNone/>
            </a:pP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Ask the audience: Do you know what COVID is?</a:t>
            </a:r>
            <a:endParaRPr sz="1100" dirty="0"/>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What is COVID and how does it spread?</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COVID is an illness caused by the SARS-CoV-2 coronavirus.</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Coronaviruses are a family of viruses that usually cause illness (from the common cold to more serious respiratory illnesses).</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COVID is pandemic, meaning it has spread worldwide and affected millions of people.</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COVID is highly contagious. When people infected with COVID exhale, they breathe out tiny droplets that contain the virus. You can get infected if: </a:t>
            </a:r>
            <a:endParaRPr sz="1100" b="0" i="0" u="none" strike="noStrike" cap="none" dirty="0">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You inhale these droplets with the virus inside them through your nose or mouth. </a:t>
            </a:r>
            <a:endParaRPr sz="1100" b="0" i="0" u="none" strike="noStrike" cap="none" dirty="0">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You touch your eyes, nose, or mouth with your hands that have the virus on them. </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The closer you are to an infected person, the likelier you are to get infected if you don’t take precautions.</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Older adults and peopl</a:t>
            </a:r>
            <a:r>
              <a:rPr lang="en" sz="1100" b="0" i="0" u="none" strike="noStrike" cap="none" dirty="0">
                <a:solidFill>
                  <a:schemeClr val="dk1"/>
                </a:solidFill>
                <a:latin typeface="Arial"/>
                <a:ea typeface="Arial"/>
                <a:cs typeface="Arial"/>
                <a:sym typeface="Arial"/>
              </a:rPr>
              <a:t>e with underlying health conditions have an increased risk of serious illness.</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Arial"/>
                <a:ea typeface="Arial"/>
                <a:cs typeface="Arial"/>
                <a:sym typeface="Arial"/>
              </a:rPr>
              <a:t>Sources:</a:t>
            </a:r>
            <a:r>
              <a:rPr lang="en"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u="sng" dirty="0">
                <a:solidFill>
                  <a:schemeClr val="dk1"/>
                </a:solidFill>
                <a:hlinkClick r:id="rId3">
                  <a:extLst>
                    <a:ext uri="{A12FA001-AC4F-418D-AE19-62706E023703}">
                      <ahyp:hlinkClr xmlns:ahyp="http://schemas.microsoft.com/office/drawing/2018/hyperlinkcolor" val="tx"/>
                    </a:ext>
                  </a:extLst>
                </a:hlinkClick>
              </a:rPr>
              <a:t>https://wecandothis.hhs.gov/resource/facts-about-covid-19-and-the-vaccines</a:t>
            </a:r>
            <a:endParaRPr sz="1100" dirty="0">
              <a:solidFill>
                <a:schemeClr val="dk1"/>
              </a:solidFill>
            </a:endParaRPr>
          </a:p>
          <a:p>
            <a:pPr marL="158750" lvl="0" indent="0" algn="l" rtl="0">
              <a:lnSpc>
                <a:spcPct val="100000"/>
              </a:lnSpc>
              <a:spcBef>
                <a:spcPts val="0"/>
              </a:spcBef>
              <a:spcAft>
                <a:spcPts val="0"/>
              </a:spcAft>
              <a:buSzPts val="1100"/>
              <a:buNone/>
            </a:pPr>
            <a:endParaRPr sz="1100" dirty="0">
              <a:solidFill>
                <a:schemeClr val="dk1"/>
              </a:solidFill>
            </a:endParaRPr>
          </a:p>
          <a:p>
            <a:pPr marL="158750" lvl="0" indent="0" algn="l" rtl="0">
              <a:lnSpc>
                <a:spcPct val="100000"/>
              </a:lnSpc>
              <a:spcBef>
                <a:spcPts val="0"/>
              </a:spcBef>
              <a:spcAft>
                <a:spcPts val="0"/>
              </a:spcAft>
              <a:buSzPts val="1100"/>
              <a:buNone/>
            </a:pPr>
            <a:endParaRPr sz="105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Ask the audience:</a:t>
            </a:r>
            <a:r>
              <a:rPr lang="en" sz="1100" b="0" i="0" u="none" strike="noStrike" cap="none" dirty="0">
                <a:solidFill>
                  <a:srgbClr val="000000"/>
                </a:solidFill>
                <a:latin typeface="Arial"/>
                <a:ea typeface="Arial"/>
                <a:cs typeface="Arial"/>
                <a:sym typeface="Arial"/>
              </a:rPr>
              <a:t> </a:t>
            </a:r>
            <a:r>
              <a:rPr lang="en" sz="1100" b="1" i="0" u="none" strike="noStrike" cap="none" dirty="0">
                <a:solidFill>
                  <a:srgbClr val="000000"/>
                </a:solidFill>
                <a:latin typeface="Arial"/>
                <a:ea typeface="Arial"/>
                <a:cs typeface="Arial"/>
                <a:sym typeface="Arial"/>
              </a:rPr>
              <a:t>What should be considered when deciding if a child should be vaccinated against COVID?</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dirty="0">
              <a:solidFill>
                <a:srgbClr val="000000"/>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 sz="1100" b="1" i="0" u="none" strike="noStrike" cap="none" dirty="0">
                <a:solidFill>
                  <a:srgbClr val="000000"/>
                </a:solidFill>
                <a:latin typeface="Arial"/>
                <a:ea typeface="Arial"/>
                <a:cs typeface="Arial"/>
                <a:sym typeface="Arial"/>
              </a:rPr>
              <a:t>COVID in children: The most important things you should know</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Children are at risk of severe illness, hospitalization, and even death from COVID.</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Children who get COVID can have short- and long-term complications, including inflammation in different parts of the body.</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Children with COVID can infect others at home and at school.</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Children who get sick may miss several days of school, which can affect their learning.</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Sources: </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u="sng" dirty="0">
                <a:solidFill>
                  <a:schemeClr val="hlink"/>
                </a:solidFill>
                <a:hlinkClick r:id="rId3"/>
              </a:rPr>
              <a:t>https://www.cdc.gov/coronavirus/2019-ncov/vaccines/faq-children.html</a:t>
            </a:r>
            <a:endParaRPr lang="en" u="sng" dirty="0">
              <a:solidFill>
                <a:schemeClr val="hlink"/>
              </a:solidFill>
            </a:endParaRPr>
          </a:p>
          <a:p>
            <a:pPr marL="158750" lvl="0" indent="0" algn="l" rtl="0">
              <a:lnSpc>
                <a:spcPct val="100000"/>
              </a:lnSpc>
              <a:spcBef>
                <a:spcPts val="0"/>
              </a:spcBef>
              <a:spcAft>
                <a:spcPts val="0"/>
              </a:spcAft>
              <a:buSzPts val="1100"/>
              <a:buNone/>
            </a:pPr>
            <a:endParaRPr lang="en" u="sng" dirty="0">
              <a:solidFill>
                <a:schemeClr val="hlink"/>
              </a:solidFill>
            </a:endParaRPr>
          </a:p>
          <a:p>
            <a:pPr marL="158750" marR="0" lvl="0" indent="0" algn="l" rtl="0">
              <a:lnSpc>
                <a:spcPct val="100000"/>
              </a:lnSpc>
              <a:spcBef>
                <a:spcPts val="0"/>
              </a:spcBef>
              <a:spcAft>
                <a:spcPts val="0"/>
              </a:spcAft>
              <a:buClr>
                <a:srgbClr val="000000"/>
              </a:buClr>
              <a:buSzPts val="1100"/>
              <a:buFont typeface="Arial"/>
              <a:buNone/>
            </a:pPr>
            <a:r>
              <a:rPr lang="en-US" sz="1100" b="0" i="0" u="sng" strike="noStrike" cap="none" dirty="0">
                <a:solidFill>
                  <a:schemeClr val="hlink"/>
                </a:solidFill>
                <a:latin typeface="Arial"/>
                <a:ea typeface="Calibri" panose="020F0502020204030204" pitchFamily="34" charset="0"/>
                <a:cs typeface="Arial"/>
                <a:sym typeface="Arial"/>
              </a:rPr>
              <a:t>https://</a:t>
            </a:r>
            <a:r>
              <a:rPr lang="en-US" sz="1100" b="0" i="0" u="sng" strike="noStrike" cap="none" dirty="0" err="1">
                <a:solidFill>
                  <a:schemeClr val="hlink"/>
                </a:solidFill>
                <a:latin typeface="Arial"/>
                <a:ea typeface="Calibri" panose="020F0502020204030204" pitchFamily="34" charset="0"/>
                <a:cs typeface="Arial"/>
                <a:sym typeface="Arial"/>
              </a:rPr>
              <a:t>wecandothis.hhs.gov</a:t>
            </a:r>
            <a:r>
              <a:rPr lang="en-US" sz="1100" b="0" i="0" u="sng" strike="noStrike" cap="none" dirty="0">
                <a:solidFill>
                  <a:schemeClr val="hlink"/>
                </a:solidFill>
                <a:latin typeface="Arial"/>
                <a:ea typeface="Calibri" panose="020F0502020204030204" pitchFamily="34" charset="0"/>
                <a:cs typeface="Arial"/>
                <a:sym typeface="Arial"/>
              </a:rPr>
              <a:t>/resource/resources-about-covid-19-vaccinations-for-children</a:t>
            </a: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Ask the audience: What have you heard about COVID symptoms for children? Does anyone who has had a child with COVID want to share what symptoms they had?</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lang="es-ES"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 sz="1100" b="1" i="0" u="none" strike="noStrike" cap="none" dirty="0">
                <a:solidFill>
                  <a:srgbClr val="000000"/>
                </a:solidFill>
                <a:latin typeface="Arial"/>
                <a:ea typeface="Arial"/>
                <a:cs typeface="Arial"/>
                <a:sym typeface="Arial"/>
              </a:rPr>
              <a:t>Most common symptoms of COVID in children:</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The symptoms of COVID in children are similar to the symptoms in adults.</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Most children with COVID-19 have mild symptoms or they may have no symptoms at all (“asymptomatic”).</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Symptoms can appear 2–14 days after a child has been exposed to the virus.</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These are the most common symptoms related to COVID in children, also commonly found in adults:</a:t>
            </a:r>
            <a:endParaRPr sz="1100" b="0" i="0" u="none" strike="noStrike" cap="none" dirty="0">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Fever or chills</a:t>
            </a:r>
            <a:endParaRPr sz="1100" b="0" i="0" u="none" strike="noStrike" cap="none" dirty="0">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Cough</a:t>
            </a:r>
            <a:endParaRPr sz="1100" b="0" i="0" u="none" strike="noStrike" cap="none" dirty="0">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Difficulty breathing (shortness of breath)</a:t>
            </a:r>
            <a:endParaRPr sz="1100" b="0" i="0" u="none" strike="noStrike" cap="none" dirty="0">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Fatigue</a:t>
            </a:r>
            <a:endParaRPr sz="1100" b="0" i="0" u="none" strike="noStrike" cap="none" dirty="0">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Muscle and body aches</a:t>
            </a:r>
            <a:endParaRPr sz="1100" b="0" i="0" u="none" strike="noStrike" cap="none" dirty="0">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Headache</a:t>
            </a:r>
            <a:endParaRPr sz="1100" b="0" i="0" u="none" strike="noStrike" cap="none" dirty="0">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Loss of smell or taste</a:t>
            </a:r>
            <a:endParaRPr sz="1100" b="0" i="0" u="none" strike="noStrike" cap="none" dirty="0">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Sore throat</a:t>
            </a:r>
            <a:endParaRPr sz="1100" b="0" i="0" u="none" strike="noStrike" cap="none" dirty="0">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Congestion or runny nose</a:t>
            </a:r>
            <a:endParaRPr sz="1100" b="0" i="0" u="none" strike="noStrike" cap="none" dirty="0">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Nausea or vomiting </a:t>
            </a:r>
            <a:endParaRPr sz="1100" b="0" i="0" u="none" strike="noStrike" cap="none" dirty="0">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Diarrhea</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This list does not include all possible symptoms. Also, since many of these symptoms are common in other diseases, the only way to know if you have COVID is to get tested.</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Call your child's medical provider for any symptoms that are severe or concerning to you.</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A child can be </a:t>
            </a:r>
            <a:r>
              <a:rPr lang="en" sz="1100" b="0" i="0" u="none" strike="noStrike" cap="none" dirty="0">
                <a:solidFill>
                  <a:schemeClr val="dk1"/>
                </a:solidFill>
                <a:latin typeface="Arial"/>
                <a:ea typeface="Arial"/>
                <a:cs typeface="Arial"/>
                <a:sym typeface="Arial"/>
              </a:rPr>
              <a:t>infected with COVID and not have any symptoms.</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Arial"/>
                <a:ea typeface="Arial"/>
                <a:cs typeface="Arial"/>
                <a:sym typeface="Arial"/>
              </a:rPr>
              <a:t>Sources:</a:t>
            </a:r>
            <a:r>
              <a:rPr lang="en"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u="sng" dirty="0">
                <a:solidFill>
                  <a:schemeClr val="dk1"/>
                </a:solidFill>
                <a:hlinkClick r:id="rId3">
                  <a:extLst>
                    <a:ext uri="{A12FA001-AC4F-418D-AE19-62706E023703}">
                      <ahyp:hlinkClr xmlns:ahyp="http://schemas.microsoft.com/office/drawing/2018/hyperlinkcolor" val="tx"/>
                    </a:ext>
                  </a:extLst>
                </a:hlinkClick>
              </a:rPr>
              <a:t>https://www.cdc.gov/coronavirus/2019-ncov/symptoms-testing/symptoms.html</a:t>
            </a:r>
            <a:endParaRPr dirty="0">
              <a:solidFill>
                <a:schemeClr val="dk1"/>
              </a:solidFill>
            </a:endParaRPr>
          </a:p>
          <a:p>
            <a:pPr marL="158750" marR="0" lvl="0" indent="0" algn="l" rtl="0">
              <a:lnSpc>
                <a:spcPct val="100000"/>
              </a:lnSpc>
              <a:spcBef>
                <a:spcPts val="0"/>
              </a:spcBef>
              <a:spcAft>
                <a:spcPts val="0"/>
              </a:spcAft>
              <a:buClr>
                <a:srgbClr val="000000"/>
              </a:buClr>
              <a:buSzPts val="1100"/>
              <a:buFont typeface="Arial"/>
              <a:buNone/>
            </a:pPr>
            <a:endParaRPr sz="1100" b="0" i="0" u="sng" strike="noStrike" cap="none" dirty="0">
              <a:solidFill>
                <a:schemeClr val="dk1"/>
              </a:solidFill>
              <a:latin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 sz="1100" b="0" i="0" u="sng" strike="noStrike" cap="none" dirty="0">
                <a:solidFill>
                  <a:schemeClr val="dk1"/>
                </a:solidFill>
                <a:latin typeface="Arial"/>
                <a:cs typeface="Arial"/>
                <a:sym typeface="Arial"/>
                <a:hlinkClick r:id="rId4">
                  <a:extLst>
                    <a:ext uri="{A12FA001-AC4F-418D-AE19-62706E023703}">
                      <ahyp:hlinkClr xmlns:ahyp="http://schemas.microsoft.com/office/drawing/2018/hyperlinkcolor" val="tx"/>
                    </a:ext>
                  </a:extLst>
                </a:hlinkClick>
              </a:rPr>
              <a:t>ht</a:t>
            </a:r>
            <a:r>
              <a:rPr lang="en-US" sz="1100" b="0" i="0" u="sng" strike="noStrike" cap="none" dirty="0">
                <a:solidFill>
                  <a:schemeClr val="dk1"/>
                </a:solidFill>
                <a:latin typeface="Arial"/>
                <a:ea typeface="Calibri" panose="020F0502020204030204" pitchFamily="34" charset="0"/>
                <a:cs typeface="Arial"/>
                <a:sym typeface="Arial"/>
              </a:rPr>
              <a:t>https://</a:t>
            </a:r>
            <a:r>
              <a:rPr lang="en-US" sz="1100" b="0" i="0" u="sng" strike="noStrike" cap="none" dirty="0" err="1">
                <a:solidFill>
                  <a:schemeClr val="dk1"/>
                </a:solidFill>
                <a:latin typeface="Arial"/>
                <a:ea typeface="Calibri" panose="020F0502020204030204" pitchFamily="34" charset="0"/>
                <a:cs typeface="Arial"/>
                <a:sym typeface="Arial"/>
              </a:rPr>
              <a:t>www.cdc.gov</a:t>
            </a:r>
            <a:r>
              <a:rPr lang="en-US" sz="1100" b="0" i="0" u="sng" strike="noStrike" cap="none" dirty="0">
                <a:solidFill>
                  <a:schemeClr val="dk1"/>
                </a:solidFill>
                <a:latin typeface="Arial"/>
                <a:ea typeface="Calibri" panose="020F0502020204030204" pitchFamily="34" charset="0"/>
                <a:cs typeface="Arial"/>
                <a:sym typeface="Arial"/>
              </a:rPr>
              <a:t>/coronavirus/2019-ncov/your-health/understanding-</a:t>
            </a:r>
            <a:r>
              <a:rPr lang="en-US" sz="1100" b="0" i="0" u="sng" strike="noStrike" cap="none" dirty="0" err="1">
                <a:solidFill>
                  <a:schemeClr val="dk1"/>
                </a:solidFill>
                <a:latin typeface="Arial"/>
                <a:ea typeface="Calibri" panose="020F0502020204030204" pitchFamily="34" charset="0"/>
                <a:cs typeface="Arial"/>
                <a:sym typeface="Arial"/>
              </a:rPr>
              <a:t>risk.html</a:t>
            </a:r>
            <a:r>
              <a:rPr lang="en-ES" sz="1100" b="0" i="0" u="sng" strike="noStrike" cap="none" dirty="0">
                <a:solidFill>
                  <a:schemeClr val="dk1"/>
                </a:solidFill>
                <a:latin typeface="Arial"/>
                <a:cs typeface="Arial"/>
                <a:sym typeface="Arial"/>
              </a:rPr>
              <a:t> </a:t>
            </a:r>
          </a:p>
          <a:p>
            <a:pPr marL="158750" lvl="0" indent="0" algn="l" rtl="0">
              <a:lnSpc>
                <a:spcPct val="100000"/>
              </a:lnSpc>
              <a:spcBef>
                <a:spcPts val="0"/>
              </a:spcBef>
              <a:spcAft>
                <a:spcPts val="0"/>
              </a:spcAft>
              <a:buSzPts val="1100"/>
              <a:buNone/>
            </a:pPr>
            <a:endParaRPr dirty="0">
              <a:solidFill>
                <a:schemeClr val="dk1"/>
              </a:solidFill>
            </a:endParaRPr>
          </a:p>
          <a:p>
            <a:pPr marL="15875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Ask the audience:</a:t>
            </a:r>
            <a:r>
              <a:rPr lang="en" sz="1100" b="0" i="0" u="none" strike="noStrike" cap="none" dirty="0">
                <a:solidFill>
                  <a:srgbClr val="000000"/>
                </a:solidFill>
                <a:latin typeface="Arial"/>
                <a:ea typeface="Arial"/>
                <a:cs typeface="Arial"/>
                <a:sym typeface="Arial"/>
              </a:rPr>
              <a:t> </a:t>
            </a:r>
            <a:r>
              <a:rPr lang="en" sz="1100" b="1" i="0" u="none" strike="noStrike" cap="none" dirty="0">
                <a:solidFill>
                  <a:srgbClr val="000000"/>
                </a:solidFill>
                <a:latin typeface="Arial"/>
                <a:ea typeface="Arial"/>
                <a:cs typeface="Arial"/>
                <a:sym typeface="Arial"/>
              </a:rPr>
              <a:t>How can we protect children against COVID?</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dirty="0">
              <a:solidFill>
                <a:srgbClr val="000000"/>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 sz="1100" b="1" i="0" u="none" strike="noStrike" cap="none" dirty="0">
                <a:solidFill>
                  <a:srgbClr val="000000"/>
                </a:solidFill>
                <a:latin typeface="Arial"/>
                <a:ea typeface="Arial"/>
                <a:cs typeface="Arial"/>
                <a:sym typeface="Arial"/>
              </a:rPr>
              <a:t>The most important actions to protect children:  </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COVID Vaccines</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They reduce your risk of severe illness, hospitalization, and death from COVID. Even with the variants, vaccines protect children from getting seriously ill if they get COVID.</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Masks</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Everyone ages 2 and older, regardless of vaccination status, should properly wear a well-fitting mask inside public places where CDC says the risk COVID poses to the community is high.</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Wearing a well-fitting mask over your nose and mouth can reduce the spread of COVID, especially in public places and in enclosed spaces where there is close proximity to other people.</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It’s especially important for children who are unvaccinated to wear a mask, or if they have a chronic disease (such as diabetes), a weakened immune system, or a serious medical condition.</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Wearing a mask protects the children wearing it and those around them.</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Social Distancing</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Inside the home: children should avoid close contact with people who are sick. The sick person should isolate themselves from others in the home. </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Indoors in public: If you are not up to date on COVID vaccines, stay at least 6 feet away from other people, especially if you are at higher risk of getting very sick with COVID.</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Avoid crowds and poorly ventilated spaces.</a:t>
            </a:r>
            <a:r>
              <a:rPr lang="en" sz="1100" b="1"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Washing Hands Often With Soap and Water</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Children should wash their hands for at least 20 seconds, especially after they have been in a public place or after blowing their nose, coughing, or sneezing.</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If soap and water are not available, they should use a hand sanitizer that contains at least 60% alcohol.</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Arial"/>
                <a:ea typeface="Arial"/>
                <a:cs typeface="Arial"/>
                <a:sym typeface="Arial"/>
              </a:rPr>
              <a:t>Sources:</a:t>
            </a:r>
            <a:endParaRPr sz="1100" b="1"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u="sng" dirty="0">
                <a:solidFill>
                  <a:schemeClr val="dk1"/>
                </a:solidFill>
                <a:hlinkClick r:id="rId3">
                  <a:extLst>
                    <a:ext uri="{A12FA001-AC4F-418D-AE19-62706E023703}">
                      <ahyp:hlinkClr xmlns:ahyp="http://schemas.microsoft.com/office/drawing/2018/hyperlinkcolor" val="tx"/>
                    </a:ext>
                  </a:extLst>
                </a:hlinkClick>
              </a:rPr>
              <a:t>https://wecandothis.hhs.gov/resource/lets-work-together-to-stop-the-spread-of-covid-19</a:t>
            </a:r>
            <a:endParaRPr dirty="0">
              <a:solidFill>
                <a:schemeClr val="dk1"/>
              </a:solidFill>
            </a:endParaRPr>
          </a:p>
          <a:p>
            <a:pPr marL="158750" lvl="0" indent="0" algn="l" rtl="0">
              <a:lnSpc>
                <a:spcPct val="100000"/>
              </a:lnSpc>
              <a:spcBef>
                <a:spcPts val="0"/>
              </a:spcBef>
              <a:spcAft>
                <a:spcPts val="0"/>
              </a:spcAft>
              <a:buSzPts val="1100"/>
              <a:buNone/>
            </a:pPr>
            <a:endParaRPr dirty="0">
              <a:solidFill>
                <a:schemeClr val="dk1"/>
              </a:solidFill>
            </a:endParaRPr>
          </a:p>
          <a:p>
            <a:pPr marL="158750" lvl="0" indent="0" algn="l" rtl="0">
              <a:lnSpc>
                <a:spcPct val="100000"/>
              </a:lnSpc>
              <a:spcBef>
                <a:spcPts val="0"/>
              </a:spcBef>
              <a:spcAft>
                <a:spcPts val="0"/>
              </a:spcAft>
              <a:buSzPts val="1100"/>
              <a:buNone/>
            </a:pPr>
            <a:r>
              <a:rPr lang="en" u="sng" dirty="0">
                <a:solidFill>
                  <a:schemeClr val="dk1"/>
                </a:solidFill>
                <a:hlinkClick r:id="rId4">
                  <a:extLst>
                    <a:ext uri="{A12FA001-AC4F-418D-AE19-62706E023703}">
                      <ahyp:hlinkClr xmlns:ahyp="http://schemas.microsoft.com/office/drawing/2018/hyperlinkcolor" val="tx"/>
                    </a:ext>
                  </a:extLst>
                </a:hlinkClick>
              </a:rPr>
              <a:t>https://www.cdc.gov/coronavirus/2019-ncov/vaccines/index.html</a:t>
            </a:r>
            <a:endParaRPr dirty="0">
              <a:solidFill>
                <a:schemeClr val="dk1"/>
              </a:solidFill>
            </a:endParaRPr>
          </a:p>
          <a:p>
            <a:pPr marL="158750" lvl="0" indent="0" algn="l" rtl="0">
              <a:lnSpc>
                <a:spcPct val="100000"/>
              </a:lnSpc>
              <a:spcBef>
                <a:spcPts val="0"/>
              </a:spcBef>
              <a:spcAft>
                <a:spcPts val="0"/>
              </a:spcAft>
              <a:buSzPts val="1100"/>
              <a:buNone/>
            </a:pPr>
            <a:endParaRPr dirty="0">
              <a:solidFill>
                <a:schemeClr val="dk1"/>
              </a:solidFill>
            </a:endParaRPr>
          </a:p>
          <a:p>
            <a:pPr marL="158750" lvl="0" indent="0" algn="l" rtl="0">
              <a:lnSpc>
                <a:spcPct val="100000"/>
              </a:lnSpc>
              <a:spcBef>
                <a:spcPts val="0"/>
              </a:spcBef>
              <a:spcAft>
                <a:spcPts val="0"/>
              </a:spcAft>
              <a:buSzPts val="1100"/>
              <a:buNone/>
            </a:pPr>
            <a:r>
              <a:rPr lang="en" u="sng" dirty="0">
                <a:solidFill>
                  <a:schemeClr val="dk1"/>
                </a:solidFill>
                <a:hlinkClick r:id="rId5">
                  <a:extLst>
                    <a:ext uri="{A12FA001-AC4F-418D-AE19-62706E023703}">
                      <ahyp:hlinkClr xmlns:ahyp="http://schemas.microsoft.com/office/drawing/2018/hyperlinkcolor" val="tx"/>
                    </a:ext>
                  </a:extLst>
                </a:hlinkClick>
              </a:rPr>
              <a:t>https://www.cdc.gov/coronavirus/2019-ncov/if-you-are-sick/steps-when-sick.html</a:t>
            </a:r>
            <a:endParaRPr dirty="0">
              <a:solidFill>
                <a:schemeClr val="dk1"/>
              </a:solidFill>
            </a:endParaRPr>
          </a:p>
          <a:p>
            <a:pPr marL="158750" lvl="0" indent="0" algn="l" rtl="0">
              <a:lnSpc>
                <a:spcPct val="100000"/>
              </a:lnSpc>
              <a:spcBef>
                <a:spcPts val="0"/>
              </a:spcBef>
              <a:spcAft>
                <a:spcPts val="0"/>
              </a:spcAft>
              <a:buSzPts val="1100"/>
              <a:buNone/>
            </a:pPr>
            <a:endParaRPr dirty="0">
              <a:solidFill>
                <a:schemeClr val="dk1"/>
              </a:solidFill>
            </a:endParaRPr>
          </a:p>
          <a:p>
            <a:pPr marL="158750" lvl="0" indent="0" algn="l" rtl="0">
              <a:lnSpc>
                <a:spcPct val="100000"/>
              </a:lnSpc>
              <a:spcBef>
                <a:spcPts val="0"/>
              </a:spcBef>
              <a:spcAft>
                <a:spcPts val="0"/>
              </a:spcAft>
              <a:buSzPts val="1100"/>
              <a:buNone/>
            </a:pPr>
            <a:r>
              <a:rPr lang="en" u="sng" dirty="0">
                <a:solidFill>
                  <a:schemeClr val="dk1"/>
                </a:solidFill>
                <a:hlinkClick r:id="rId6">
                  <a:extLst>
                    <a:ext uri="{A12FA001-AC4F-418D-AE19-62706E023703}">
                      <ahyp:hlinkClr xmlns:ahyp="http://schemas.microsoft.com/office/drawing/2018/hyperlinkcolor" val="tx"/>
                    </a:ext>
                  </a:extLst>
                </a:hlinkClick>
              </a:rPr>
              <a:t>https://www.cdc.gov/coronavirus/2019-ncov/if-you-are-sick/index.html</a:t>
            </a:r>
            <a:endParaRPr dirty="0">
              <a:solidFill>
                <a:schemeClr val="dk1"/>
              </a:solidFill>
            </a:endParaRPr>
          </a:p>
          <a:p>
            <a:pPr marL="158750" lvl="0" indent="0" algn="l" rtl="0">
              <a:lnSpc>
                <a:spcPct val="100000"/>
              </a:lnSpc>
              <a:spcBef>
                <a:spcPts val="0"/>
              </a:spcBef>
              <a:spcAft>
                <a:spcPts val="0"/>
              </a:spcAft>
              <a:buSzPts val="1100"/>
              <a:buNone/>
            </a:pPr>
            <a:endParaRPr dirty="0">
              <a:solidFill>
                <a:schemeClr val="dk1"/>
              </a:solidFill>
            </a:endParaRPr>
          </a:p>
          <a:p>
            <a:pPr marL="158750" lvl="0" indent="0" algn="l" rtl="0">
              <a:lnSpc>
                <a:spcPct val="100000"/>
              </a:lnSpc>
              <a:spcBef>
                <a:spcPts val="0"/>
              </a:spcBef>
              <a:spcAft>
                <a:spcPts val="0"/>
              </a:spcAft>
              <a:buSzPts val="1100"/>
              <a:buNone/>
            </a:pPr>
            <a:r>
              <a:rPr lang="en" u="sng" dirty="0">
                <a:solidFill>
                  <a:schemeClr val="dk1"/>
                </a:solidFill>
                <a:hlinkClick r:id="rId7">
                  <a:extLst>
                    <a:ext uri="{A12FA001-AC4F-418D-AE19-62706E023703}">
                      <ahyp:hlinkClr xmlns:ahyp="http://schemas.microsoft.com/office/drawing/2018/hyperlinkcolor" val="tx"/>
                    </a:ext>
                  </a:extLst>
                </a:hlinkClick>
              </a:rPr>
              <a:t>https://www.cdc.gov/coronavirus/2019-ncov/vaccines/stay-up-to-date.html</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dirty="0">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https://www.cdc.gov/coronavirus/2019-ncov/prevent-getting-sick/prevention.html</a:t>
            </a:r>
            <a:endParaRPr dirty="0">
              <a:solidFill>
                <a:schemeClr val="dk1"/>
              </a:solidFill>
            </a:endParaRPr>
          </a:p>
          <a:p>
            <a:pPr marL="158750" lvl="0" indent="0" algn="l" rtl="0">
              <a:lnSpc>
                <a:spcPct val="100000"/>
              </a:lnSpc>
              <a:spcBef>
                <a:spcPts val="0"/>
              </a:spcBef>
              <a:spcAft>
                <a:spcPts val="0"/>
              </a:spcAft>
              <a:buSzPts val="1100"/>
              <a:buNone/>
            </a:pPr>
            <a:endParaRPr dirty="0">
              <a:solidFill>
                <a:schemeClr val="dk1"/>
              </a:solidFill>
            </a:endParaRPr>
          </a:p>
          <a:p>
            <a:pPr marL="158750" lvl="0" indent="0" algn="l" rtl="0">
              <a:lnSpc>
                <a:spcPct val="100000"/>
              </a:lnSpc>
              <a:spcBef>
                <a:spcPts val="0"/>
              </a:spcBef>
              <a:spcAft>
                <a:spcPts val="0"/>
              </a:spcAft>
              <a:buSzPts val="1100"/>
              <a:buNone/>
            </a:pPr>
            <a:r>
              <a:rPr lang="en"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Ask the audience: Why do you think COVID vaccines for children are so important?</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Importance of the vaccines: </a:t>
            </a:r>
            <a:endParaRPr dirty="0"/>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COVID vaccines help protect children against severe illness, hospitalization, and death, including from highly contagious variants. But children who are vaccinated can still get infected and infect others. </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The COVID virus is constantly mutating, creating variants. Some variants have disappeared, while others continue to infect people, including children, and more variants are expected to appear.</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No child should go to the hospital for a disease that is preventable. We have the vaccines; let's use them.</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Some side effects may occur after getting the COVID vaccine, such as: pain, redness, and swelling in the arm at the injection site; tiredness; headache; muscle pain; chills; fever; and nausea. </a:t>
            </a:r>
            <a:endParaRPr dirty="0"/>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Don’t give your child over-the-counter medicine (such as ibuprofen, aspirin, or acetaminophen) before vaccination to prevent side effects. But they can take them afterward to help alleviate side effects.</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It is important to keep the vaccination card safe and take a photo of it as a precaution. Take the card with you </a:t>
            </a:r>
            <a:r>
              <a:rPr lang="en" dirty="0"/>
              <a:t>each</a:t>
            </a:r>
            <a:r>
              <a:rPr lang="en" sz="1100" b="0" i="0" u="none" strike="noStrike" cap="none" dirty="0">
                <a:solidFill>
                  <a:srgbClr val="000000"/>
                </a:solidFill>
                <a:latin typeface="Arial"/>
                <a:ea typeface="Arial"/>
                <a:cs typeface="Arial"/>
                <a:sym typeface="Arial"/>
              </a:rPr>
              <a:t> time you </a:t>
            </a:r>
            <a:r>
              <a:rPr lang="en" dirty="0"/>
              <a:t>go</a:t>
            </a:r>
            <a:r>
              <a:rPr lang="en" sz="1100" b="0" i="0" u="none" strike="noStrike" cap="none" dirty="0">
                <a:solidFill>
                  <a:srgbClr val="000000"/>
                </a:solidFill>
                <a:latin typeface="Arial"/>
                <a:ea typeface="Arial"/>
                <a:cs typeface="Arial"/>
                <a:sym typeface="Arial"/>
              </a:rPr>
              <a:t> to get </a:t>
            </a:r>
            <a:r>
              <a:rPr lang="en" dirty="0"/>
              <a:t>a</a:t>
            </a:r>
            <a:r>
              <a:rPr lang="en" sz="1100" b="0" i="0" u="none" strike="noStrike" cap="none" dirty="0">
                <a:solidFill>
                  <a:srgbClr val="000000"/>
                </a:solidFill>
                <a:latin typeface="Arial"/>
                <a:ea typeface="Arial"/>
                <a:cs typeface="Arial"/>
                <a:sym typeface="Arial"/>
              </a:rPr>
              <a:t> shot.</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Arial"/>
                <a:ea typeface="Arial"/>
                <a:cs typeface="Arial"/>
                <a:sym typeface="Arial"/>
              </a:rPr>
              <a:t>Sources:</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u="sng" dirty="0">
                <a:solidFill>
                  <a:schemeClr val="dk1"/>
                </a:solidFill>
                <a:hlinkClick r:id="rId3">
                  <a:extLst>
                    <a:ext uri="{A12FA001-AC4F-418D-AE19-62706E023703}">
                      <ahyp:hlinkClr xmlns:ahyp="http://schemas.microsoft.com/office/drawing/2018/hyperlinkcolor" val="tx"/>
                    </a:ext>
                  </a:extLst>
                </a:hlinkClick>
              </a:rPr>
              <a:t>https://wecandothis.hhs.gov/resource/what-know-about-coronavirus-variants</a:t>
            </a:r>
            <a:endParaRPr dirty="0">
              <a:solidFill>
                <a:schemeClr val="dk1"/>
              </a:solidFill>
            </a:endParaRPr>
          </a:p>
          <a:p>
            <a:pPr marL="158750" lvl="0" indent="0" algn="l" rtl="0">
              <a:lnSpc>
                <a:spcPct val="100000"/>
              </a:lnSpc>
              <a:spcBef>
                <a:spcPts val="0"/>
              </a:spcBef>
              <a:spcAft>
                <a:spcPts val="0"/>
              </a:spcAft>
              <a:buSzPts val="1100"/>
              <a:buNone/>
            </a:pPr>
            <a:endParaRPr dirty="0">
              <a:solidFill>
                <a:schemeClr val="dk1"/>
              </a:solidFill>
            </a:endParaRPr>
          </a:p>
          <a:p>
            <a:pPr marL="158750" lvl="0" indent="0" algn="l" rtl="0">
              <a:lnSpc>
                <a:spcPct val="100000"/>
              </a:lnSpc>
              <a:spcBef>
                <a:spcPts val="0"/>
              </a:spcBef>
              <a:spcAft>
                <a:spcPts val="0"/>
              </a:spcAft>
              <a:buSzPts val="1100"/>
              <a:buNone/>
            </a:pPr>
            <a:r>
              <a:rPr lang="en" u="sng" dirty="0">
                <a:solidFill>
                  <a:schemeClr val="dk1"/>
                </a:solidFill>
                <a:hlinkClick r:id="rId4">
                  <a:extLst>
                    <a:ext uri="{A12FA001-AC4F-418D-AE19-62706E023703}">
                      <ahyp:hlinkClr xmlns:ahyp="http://schemas.microsoft.com/office/drawing/2018/hyperlinkcolor" val="tx"/>
                    </a:ext>
                  </a:extLst>
                </a:hlinkClick>
              </a:rPr>
              <a:t>https://www.cdc.gov/coronavirus/2019-ncov/vaccines/booster-shot.html</a:t>
            </a:r>
            <a:endParaRPr dirty="0">
              <a:solidFill>
                <a:schemeClr val="dk1"/>
              </a:solidFill>
            </a:endParaRPr>
          </a:p>
          <a:p>
            <a:pPr marL="158750" lvl="0" indent="0" algn="l" rtl="0">
              <a:lnSpc>
                <a:spcPct val="100000"/>
              </a:lnSpc>
              <a:spcBef>
                <a:spcPts val="0"/>
              </a:spcBef>
              <a:spcAft>
                <a:spcPts val="0"/>
              </a:spcAft>
              <a:buSzPts val="1100"/>
              <a:buNone/>
            </a:pPr>
            <a:endParaRPr dirty="0">
              <a:solidFill>
                <a:schemeClr val="dk1"/>
              </a:solidFill>
            </a:endParaRPr>
          </a:p>
          <a:p>
            <a:pPr marL="158750" lvl="0" indent="0" algn="l" rtl="0">
              <a:lnSpc>
                <a:spcPct val="100000"/>
              </a:lnSpc>
              <a:spcBef>
                <a:spcPts val="0"/>
              </a:spcBef>
              <a:spcAft>
                <a:spcPts val="0"/>
              </a:spcAft>
              <a:buSzPts val="1100"/>
              <a:buNone/>
            </a:pPr>
            <a:r>
              <a:rPr lang="en" u="sng" dirty="0">
                <a:solidFill>
                  <a:schemeClr val="dk1"/>
                </a:solidFill>
                <a:hlinkClick r:id="rId5">
                  <a:extLst>
                    <a:ext uri="{A12FA001-AC4F-418D-AE19-62706E023703}">
                      <ahyp:hlinkClr xmlns:ahyp="http://schemas.microsoft.com/office/drawing/2018/hyperlinkcolor" val="tx"/>
                    </a:ext>
                  </a:extLst>
                </a:hlinkClick>
              </a:rPr>
              <a:t>https://wecandothis.hhs.gov/resource/vaccine-confidence-presentation-for-latino-audiences</a:t>
            </a:r>
            <a:endParaRPr dirty="0">
              <a:solidFill>
                <a:schemeClr val="dk1"/>
              </a:solidFill>
            </a:endParaRPr>
          </a:p>
          <a:p>
            <a:pPr marL="158750" lvl="0" indent="0" algn="l" rtl="0">
              <a:lnSpc>
                <a:spcPct val="100000"/>
              </a:lnSpc>
              <a:spcBef>
                <a:spcPts val="0"/>
              </a:spcBef>
              <a:spcAft>
                <a:spcPts val="0"/>
              </a:spcAft>
              <a:buSzPts val="1100"/>
              <a:buNone/>
            </a:pPr>
            <a:endParaRPr dirty="0">
              <a:solidFill>
                <a:schemeClr val="dk1"/>
              </a:solidFill>
            </a:endParaRPr>
          </a:p>
          <a:p>
            <a:pPr marL="158750" lvl="0" indent="0" algn="l" rtl="0">
              <a:lnSpc>
                <a:spcPct val="100000"/>
              </a:lnSpc>
              <a:spcBef>
                <a:spcPts val="0"/>
              </a:spcBef>
              <a:spcAft>
                <a:spcPts val="0"/>
              </a:spcAft>
              <a:buSzPts val="1100"/>
              <a:buNone/>
            </a:pPr>
            <a:r>
              <a:rPr lang="en" u="sng" dirty="0">
                <a:solidFill>
                  <a:schemeClr val="dk1"/>
                </a:solidFill>
                <a:hlinkClick r:id="rId6">
                  <a:extLst>
                    <a:ext uri="{A12FA001-AC4F-418D-AE19-62706E023703}">
                      <ahyp:hlinkClr xmlns:ahyp="http://schemas.microsoft.com/office/drawing/2018/hyperlinkcolor" val="tx"/>
                    </a:ext>
                  </a:extLst>
                </a:hlinkClick>
              </a:rPr>
              <a:t>https://wecandothis.hhs.gov/resource/get-covid-19-vaccine-info-whatsapp</a:t>
            </a:r>
            <a:endParaRPr dirty="0">
              <a:solidFill>
                <a:schemeClr val="dk1"/>
              </a:solidFill>
            </a:endParaRPr>
          </a:p>
          <a:p>
            <a:pPr marL="158750" lvl="0" indent="0" algn="l" rtl="0">
              <a:lnSpc>
                <a:spcPct val="100000"/>
              </a:lnSpc>
              <a:spcBef>
                <a:spcPts val="0"/>
              </a:spcBef>
              <a:spcAft>
                <a:spcPts val="0"/>
              </a:spcAft>
              <a:buSzPts val="1100"/>
              <a:buNone/>
            </a:pPr>
            <a:endParaRPr dirty="0">
              <a:solidFill>
                <a:schemeClr val="dk1"/>
              </a:solidFill>
            </a:endParaRPr>
          </a:p>
          <a:p>
            <a:pPr marL="158750" lvl="0" indent="0" algn="l" rtl="0">
              <a:lnSpc>
                <a:spcPct val="100000"/>
              </a:lnSpc>
              <a:spcBef>
                <a:spcPts val="0"/>
              </a:spcBef>
              <a:spcAft>
                <a:spcPts val="0"/>
              </a:spcAft>
              <a:buSzPts val="1100"/>
              <a:buNone/>
            </a:pPr>
            <a:r>
              <a:rPr lang="en" u="sng" dirty="0">
                <a:solidFill>
                  <a:schemeClr val="dk1"/>
                </a:solidFill>
                <a:hlinkClick r:id="rId7">
                  <a:extLst>
                    <a:ext uri="{A12FA001-AC4F-418D-AE19-62706E023703}">
                      <ahyp:hlinkClr xmlns:ahyp="http://schemas.microsoft.com/office/drawing/2018/hyperlinkcolor" val="tx"/>
                    </a:ext>
                  </a:extLst>
                </a:hlinkClick>
              </a:rPr>
              <a:t>https://www.cdc.gov/coronavirus/2019-ncov/variants/understanding-variants.html</a:t>
            </a:r>
            <a:endParaRPr dirty="0">
              <a:solidFill>
                <a:schemeClr val="dk1"/>
              </a:solidFill>
            </a:endParaRPr>
          </a:p>
          <a:p>
            <a:pPr marL="158750" lvl="0" indent="0" algn="l" rtl="0">
              <a:lnSpc>
                <a:spcPct val="100000"/>
              </a:lnSpc>
              <a:spcBef>
                <a:spcPts val="0"/>
              </a:spcBef>
              <a:spcAft>
                <a:spcPts val="0"/>
              </a:spcAft>
              <a:buSzPts val="1100"/>
              <a:buNone/>
            </a:pPr>
            <a:endParaRPr dirty="0">
              <a:solidFill>
                <a:schemeClr val="dk1"/>
              </a:solidFill>
            </a:endParaRPr>
          </a:p>
          <a:p>
            <a:pPr marL="158750" lvl="0" indent="0" algn="l" rtl="0">
              <a:lnSpc>
                <a:spcPct val="100000"/>
              </a:lnSpc>
              <a:spcBef>
                <a:spcPts val="0"/>
              </a:spcBef>
              <a:spcAft>
                <a:spcPts val="0"/>
              </a:spcAft>
              <a:buSzPts val="1100"/>
              <a:buNone/>
            </a:pPr>
            <a:r>
              <a:rPr lang="en" u="sng" dirty="0">
                <a:solidFill>
                  <a:schemeClr val="dk1"/>
                </a:solidFill>
                <a:hlinkClick r:id="rId8">
                  <a:extLst>
                    <a:ext uri="{A12FA001-AC4F-418D-AE19-62706E023703}">
                      <ahyp:hlinkClr xmlns:ahyp="http://schemas.microsoft.com/office/drawing/2018/hyperlinkcolor" val="tx"/>
                    </a:ext>
                  </a:extLst>
                </a:hlinkClick>
              </a:rPr>
              <a:t>https://www.cdc.gov/coronavirus/2019-ncov/need-extra-precautions/index.html</a:t>
            </a:r>
            <a:endParaRPr dirty="0">
              <a:solidFill>
                <a:schemeClr val="dk1"/>
              </a:solidFill>
            </a:endParaRPr>
          </a:p>
          <a:p>
            <a:pPr marL="158750" lvl="0" indent="0" algn="l" rtl="0">
              <a:lnSpc>
                <a:spcPct val="100000"/>
              </a:lnSpc>
              <a:spcBef>
                <a:spcPts val="0"/>
              </a:spcBef>
              <a:spcAft>
                <a:spcPts val="0"/>
              </a:spcAft>
              <a:buSzPts val="1100"/>
              <a:buNone/>
            </a:pPr>
            <a:endParaRPr dirty="0">
              <a:solidFill>
                <a:schemeClr val="dk1"/>
              </a:solidFill>
            </a:endParaRPr>
          </a:p>
          <a:p>
            <a:pPr marL="158750" lvl="0" indent="0" algn="l" rtl="0">
              <a:lnSpc>
                <a:spcPct val="100000"/>
              </a:lnSpc>
              <a:spcBef>
                <a:spcPts val="0"/>
              </a:spcBef>
              <a:spcAft>
                <a:spcPts val="0"/>
              </a:spcAft>
              <a:buSzPts val="1100"/>
              <a:buNone/>
            </a:pPr>
            <a:r>
              <a:rPr lang="en" u="sng" dirty="0">
                <a:solidFill>
                  <a:schemeClr val="dk1"/>
                </a:solidFill>
                <a:hlinkClick r:id="rId9">
                  <a:extLst>
                    <a:ext uri="{A12FA001-AC4F-418D-AE19-62706E023703}">
                      <ahyp:hlinkClr xmlns:ahyp="http://schemas.microsoft.com/office/drawing/2018/hyperlinkcolor" val="tx"/>
                    </a:ext>
                  </a:extLst>
                </a:hlinkClick>
              </a:rPr>
              <a:t>https://www.cdc.gov/coronavirus/2019-ncov/vaccines/vaccination-card.html</a:t>
            </a: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100" b="1" i="0" u="none" strike="noStrike" cap="none" dirty="0">
                <a:solidFill>
                  <a:srgbClr val="000000"/>
                </a:solidFill>
                <a:latin typeface="+mn-lt"/>
                <a:ea typeface="Arial"/>
                <a:cs typeface="Arial"/>
                <a:sym typeface="Arial"/>
              </a:rPr>
              <a:t>Ask the audience: </a:t>
            </a:r>
            <a:r>
              <a:rPr lang="en-US" sz="1100" b="1" i="0" u="none" strike="noStrike" cap="none" dirty="0">
                <a:solidFill>
                  <a:srgbClr val="000000"/>
                </a:solidFill>
                <a:effectLst/>
                <a:latin typeface="+mn-lt"/>
                <a:ea typeface="Arial"/>
                <a:cs typeface="Arial"/>
                <a:sym typeface="Arial"/>
              </a:rPr>
              <a:t>Which COVID vaccine can I get to my child?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i="0" u="none" strike="noStrike" cap="none" dirty="0">
              <a:solidFill>
                <a:srgbClr val="000000"/>
              </a:solidFill>
              <a:effectLst/>
              <a:latin typeface="+mn-lt"/>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i="0" u="none" strike="noStrike" cap="none" dirty="0">
              <a:solidFill>
                <a:srgbClr val="000000"/>
              </a:solidFill>
              <a:effectLst/>
              <a:latin typeface="+mn-lt"/>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100" dirty="0">
                <a:solidFill>
                  <a:srgbClr val="000000"/>
                </a:solidFill>
                <a:effectLst/>
                <a:latin typeface="+mn-lt"/>
                <a:ea typeface="Noto Sans Symbols"/>
                <a:cs typeface="Noto Sans Symbols"/>
              </a:rPr>
              <a:t>Everyone 6 months and older can get either the Pfizer-BioNTech or Moderna vaccine.</a:t>
            </a:r>
            <a:endParaRPr lang="en-ES" sz="1100" dirty="0">
              <a:effectLst/>
              <a:latin typeface="+mn-lt"/>
              <a:ea typeface="Noto Sans Symbols"/>
              <a:cs typeface="Noto Sans Symbols"/>
            </a:endParaRPr>
          </a:p>
          <a:p>
            <a:r>
              <a:rPr lang="en-US" sz="1100" dirty="0">
                <a:solidFill>
                  <a:srgbClr val="000000"/>
                </a:solidFill>
                <a:effectLst/>
                <a:latin typeface="+mn-lt"/>
                <a:ea typeface="Calibri" panose="020F0502020204030204" pitchFamily="34" charset="0"/>
              </a:rPr>
              <a:t>People 12 and older can also choose the Novavax vaccine.</a:t>
            </a:r>
            <a:r>
              <a:rPr lang="en-ES" sz="1100" dirty="0">
                <a:effectLst/>
                <a:latin typeface="+mn-lt"/>
              </a:rPr>
              <a:t> </a:t>
            </a:r>
          </a:p>
          <a:p>
            <a:pPr marL="158750" indent="0">
              <a:buNone/>
            </a:pPr>
            <a:endParaRPr lang="en-ES" sz="1100" b="0" i="0" u="none" strike="noStrike" cap="none" dirty="0">
              <a:solidFill>
                <a:srgbClr val="000000"/>
              </a:solidFill>
              <a:effectLst/>
              <a:latin typeface="+mn-lt"/>
              <a:ea typeface="Arial"/>
              <a:cs typeface="Arial"/>
              <a:sym typeface="Arial"/>
            </a:endParaRPr>
          </a:p>
          <a:p>
            <a:pPr marL="158750" indent="0">
              <a:buNone/>
            </a:pPr>
            <a:r>
              <a:rPr lang="en-US" sz="1100" b="1" i="0" u="none" strike="noStrike" cap="none" dirty="0">
                <a:solidFill>
                  <a:srgbClr val="000000"/>
                </a:solidFill>
                <a:effectLst/>
                <a:latin typeface="+mn-lt"/>
                <a:ea typeface="Arial"/>
                <a:cs typeface="Arial"/>
                <a:sym typeface="Arial"/>
              </a:rPr>
              <a:t>How many vaccine doses do I need for the best protection?</a:t>
            </a:r>
            <a:endParaRPr lang="en-ES" sz="1100" b="0" i="0" u="none" strike="noStrike" cap="none" dirty="0">
              <a:solidFill>
                <a:srgbClr val="000000"/>
              </a:solidFill>
              <a:effectLst/>
              <a:latin typeface="+mn-lt"/>
              <a:ea typeface="Arial"/>
              <a:cs typeface="Arial"/>
              <a:sym typeface="Arial"/>
            </a:endParaRPr>
          </a:p>
          <a:p>
            <a:r>
              <a:rPr lang="en-US" sz="1100" b="0" i="0" u="none" strike="noStrike" cap="none" dirty="0">
                <a:solidFill>
                  <a:srgbClr val="000000"/>
                </a:solidFill>
                <a:effectLst/>
                <a:latin typeface="+mn-lt"/>
                <a:ea typeface="Arial"/>
                <a:cs typeface="Arial"/>
                <a:sym typeface="Arial"/>
              </a:rPr>
              <a:t>The number of doses you need to stay up to date with your vaccines depends on your age and which vaccine you get.</a:t>
            </a:r>
            <a:r>
              <a:rPr lang="en-ES" sz="1100" dirty="0">
                <a:effectLst/>
                <a:latin typeface="+mn-lt"/>
              </a:rPr>
              <a:t> </a:t>
            </a:r>
            <a:endParaRPr lang="en-ES" sz="1100" b="0" i="0" u="none" strike="noStrike" cap="none" dirty="0">
              <a:solidFill>
                <a:srgbClr val="000000"/>
              </a:solidFill>
              <a:effectLst/>
              <a:latin typeface="+mn-lt"/>
              <a:ea typeface="Arial"/>
              <a:cs typeface="Arial"/>
              <a:sym typeface="Arial"/>
            </a:endParaRPr>
          </a:p>
          <a:p>
            <a:r>
              <a:rPr lang="en-US" sz="1100" b="0" i="0" u="none" strike="noStrike" cap="none" dirty="0">
                <a:solidFill>
                  <a:srgbClr val="000000"/>
                </a:solidFill>
                <a:effectLst/>
                <a:latin typeface="+mn-lt"/>
                <a:ea typeface="Arial"/>
                <a:cs typeface="Arial"/>
                <a:sym typeface="Arial"/>
              </a:rPr>
              <a:t>People with </a:t>
            </a:r>
            <a:r>
              <a:rPr lang="en-US" sz="1100" b="0" i="0" u="none" strike="noStrike" cap="none" dirty="0">
                <a:solidFill>
                  <a:srgbClr val="000000"/>
                </a:solidFill>
                <a:effectLst/>
                <a:latin typeface="+mn-lt"/>
                <a:ea typeface="Arial"/>
                <a:cs typeface="Arial"/>
                <a:sym typeface="Arial"/>
                <a:hlinkClick r:id="rId3"/>
              </a:rPr>
              <a:t>compromised immune systems</a:t>
            </a:r>
            <a:r>
              <a:rPr lang="en-US" sz="1100" b="0" i="0" u="none" strike="noStrike" cap="none" dirty="0">
                <a:solidFill>
                  <a:srgbClr val="000000"/>
                </a:solidFill>
                <a:effectLst/>
                <a:latin typeface="+mn-lt"/>
                <a:ea typeface="Arial"/>
                <a:cs typeface="Arial"/>
                <a:sym typeface="Arial"/>
              </a:rPr>
              <a:t> are less able to fight infections and may need more than these recommended doses.</a:t>
            </a:r>
            <a:endParaRPr lang="en-ES" sz="1100" b="0" i="0" u="none" strike="noStrike" cap="none" dirty="0">
              <a:solidFill>
                <a:srgbClr val="000000"/>
              </a:solidFill>
              <a:effectLst/>
              <a:latin typeface="+mn-lt"/>
              <a:ea typeface="Arial"/>
              <a:cs typeface="Arial"/>
              <a:sym typeface="Arial"/>
            </a:endParaRPr>
          </a:p>
          <a:p>
            <a:pPr fontAlgn="base"/>
            <a:r>
              <a:rPr lang="en-US" sz="1800" dirty="0">
                <a:solidFill>
                  <a:srgbClr val="000000"/>
                </a:solidFill>
                <a:effectLst/>
                <a:latin typeface="Arial" panose="020B0604020202020204" pitchFamily="34" charset="0"/>
                <a:ea typeface="Times New Roman" panose="02020603050405020304" pitchFamily="18" charset="0"/>
              </a:rPr>
              <a:t>Updated vaccines are available for people 6 months and older to help protect against Omicron.</a:t>
            </a:r>
            <a:r>
              <a:rPr lang="en-GB" sz="1800" dirty="0">
                <a:solidFill>
                  <a:srgbClr val="000000"/>
                </a:solidFill>
                <a:effectLst/>
                <a:latin typeface="Arial" panose="020B0604020202020204" pitchFamily="34" charset="0"/>
                <a:ea typeface="Times New Roman" panose="02020603050405020304" pitchFamily="18" charset="0"/>
              </a:rPr>
              <a:t> </a:t>
            </a:r>
            <a:endParaRPr lang="en-ES" sz="1800" dirty="0">
              <a:effectLst/>
              <a:latin typeface="Times New Roman" panose="02020603050405020304" pitchFamily="18" charset="0"/>
              <a:ea typeface="Times New Roman" panose="02020603050405020304" pitchFamily="18" charset="0"/>
            </a:endParaRPr>
          </a:p>
          <a:p>
            <a:endParaRPr sz="1100" b="1" i="0" u="none" strike="noStrike" cap="none" dirty="0">
              <a:solidFill>
                <a:schemeClr val="dk1"/>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mn-lt"/>
                <a:ea typeface="Arial"/>
                <a:cs typeface="Arial"/>
                <a:sym typeface="Arial"/>
              </a:rPr>
              <a:t>Sources:</a:t>
            </a:r>
          </a:p>
          <a:p>
            <a:pPr marL="158750" lvl="0" indent="0" algn="l" rtl="0">
              <a:lnSpc>
                <a:spcPct val="100000"/>
              </a:lnSpc>
              <a:spcBef>
                <a:spcPts val="0"/>
              </a:spcBef>
              <a:spcAft>
                <a:spcPts val="0"/>
              </a:spcAft>
              <a:buSzPts val="1100"/>
              <a:buNone/>
            </a:pPr>
            <a:r>
              <a:rPr lang="en-GB" sz="1100" b="0" i="0" u="none" strike="noStrike" cap="none" dirty="0">
                <a:solidFill>
                  <a:schemeClr val="dk1"/>
                </a:solidFill>
                <a:latin typeface="+mn-lt"/>
                <a:ea typeface="Arial"/>
                <a:cs typeface="Arial"/>
                <a:sym typeface="Arial"/>
              </a:rPr>
              <a:t>https://</a:t>
            </a:r>
            <a:r>
              <a:rPr lang="en-GB" sz="1100" b="0" i="0" u="none" strike="noStrike" cap="none" dirty="0" err="1">
                <a:solidFill>
                  <a:schemeClr val="dk1"/>
                </a:solidFill>
                <a:latin typeface="+mn-lt"/>
                <a:ea typeface="Arial"/>
                <a:cs typeface="Arial"/>
                <a:sym typeface="Arial"/>
              </a:rPr>
              <a:t>www.cdc.gov</a:t>
            </a:r>
            <a:r>
              <a:rPr lang="en-GB" sz="1100" b="0" i="0" u="none" strike="noStrike" cap="none" dirty="0">
                <a:solidFill>
                  <a:schemeClr val="dk1"/>
                </a:solidFill>
                <a:latin typeface="+mn-lt"/>
                <a:ea typeface="Arial"/>
                <a:cs typeface="Arial"/>
                <a:sym typeface="Arial"/>
              </a:rPr>
              <a:t>/coronavirus/2019-ncov/vaccines/stay-up-to-</a:t>
            </a:r>
            <a:r>
              <a:rPr lang="en-GB" sz="1100" b="0" i="0" u="none" strike="noStrike" cap="none" dirty="0" err="1">
                <a:solidFill>
                  <a:schemeClr val="dk1"/>
                </a:solidFill>
                <a:latin typeface="+mn-lt"/>
                <a:ea typeface="Arial"/>
                <a:cs typeface="Arial"/>
                <a:sym typeface="Arial"/>
              </a:rPr>
              <a:t>date.html</a:t>
            </a:r>
            <a:endParaRPr lang="en-GB" sz="1100" b="0" i="0" u="none" strike="noStrike" cap="none" dirty="0">
              <a:solidFill>
                <a:schemeClr val="dk1"/>
              </a:solidFill>
              <a:latin typeface="+mn-lt"/>
              <a:ea typeface="Arial"/>
              <a:cs typeface="Arial"/>
              <a:sym typeface="Arial"/>
            </a:endParaRPr>
          </a:p>
          <a:p>
            <a:pPr marL="158750" lvl="0" indent="0" algn="l" rtl="0">
              <a:lnSpc>
                <a:spcPct val="100000"/>
              </a:lnSpc>
              <a:spcBef>
                <a:spcPts val="0"/>
              </a:spcBef>
              <a:spcAft>
                <a:spcPts val="0"/>
              </a:spcAft>
              <a:buSzPts val="1100"/>
              <a:buNone/>
            </a:pPr>
            <a:endParaRPr lang="en-GB" sz="1100" b="0" i="0" u="none" strike="noStrike" cap="none" dirty="0">
              <a:solidFill>
                <a:schemeClr val="dk1"/>
              </a:solidFill>
              <a:latin typeface="+mn-lt"/>
              <a:ea typeface="Arial"/>
              <a:cs typeface="Arial"/>
              <a:sym typeface="Arial"/>
            </a:endParaRPr>
          </a:p>
          <a:p>
            <a:pPr marL="158750" lvl="0" indent="0" algn="l" rtl="0">
              <a:lnSpc>
                <a:spcPct val="100000"/>
              </a:lnSpc>
              <a:spcBef>
                <a:spcPts val="0"/>
              </a:spcBef>
              <a:spcAft>
                <a:spcPts val="0"/>
              </a:spcAft>
              <a:buSzPts val="1100"/>
              <a:buNone/>
            </a:pPr>
            <a:r>
              <a:rPr lang="en-GB" sz="1100" b="0" i="0" u="none" strike="noStrike" cap="none" dirty="0">
                <a:solidFill>
                  <a:schemeClr val="dk1"/>
                </a:solidFill>
                <a:latin typeface="+mn-lt"/>
                <a:ea typeface="Arial"/>
                <a:cs typeface="Arial"/>
                <a:sym typeface="Arial"/>
              </a:rPr>
              <a:t>https://</a:t>
            </a:r>
            <a:r>
              <a:rPr lang="en-GB" sz="1100" b="0" i="0" u="none" strike="noStrike" cap="none" dirty="0" err="1">
                <a:solidFill>
                  <a:schemeClr val="dk1"/>
                </a:solidFill>
                <a:latin typeface="+mn-lt"/>
                <a:ea typeface="Arial"/>
                <a:cs typeface="Arial"/>
                <a:sym typeface="Arial"/>
              </a:rPr>
              <a:t>www.cdc.gov</a:t>
            </a:r>
            <a:r>
              <a:rPr lang="en-GB" sz="1100" b="0" i="0" u="none" strike="noStrike" cap="none" dirty="0">
                <a:solidFill>
                  <a:schemeClr val="dk1"/>
                </a:solidFill>
                <a:latin typeface="+mn-lt"/>
                <a:ea typeface="Arial"/>
                <a:cs typeface="Arial"/>
                <a:sym typeface="Arial"/>
              </a:rPr>
              <a:t>/coronavirus/2019-ncov/vaccines/recommendations/</a:t>
            </a:r>
            <a:r>
              <a:rPr lang="en-GB" sz="1100" b="0" i="0" u="none" strike="noStrike" cap="none" dirty="0" err="1">
                <a:solidFill>
                  <a:schemeClr val="dk1"/>
                </a:solidFill>
                <a:latin typeface="+mn-lt"/>
                <a:ea typeface="Arial"/>
                <a:cs typeface="Arial"/>
                <a:sym typeface="Arial"/>
              </a:rPr>
              <a:t>immuno.html</a:t>
            </a:r>
            <a:endParaRPr lang="en-GB" sz="1100" b="0" i="0" u="none" strike="noStrike" cap="none" dirty="0">
              <a:solidFill>
                <a:schemeClr val="dk1"/>
              </a:solidFill>
              <a:latin typeface="+mn-lt"/>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8755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Ask the audience: Why do some parents have doubts about vaccinating their children against COVID?</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dirty="0">
              <a:solidFill>
                <a:srgbClr val="000000"/>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 sz="1100" b="1" i="0" u="none" strike="noStrike" cap="none" dirty="0">
                <a:solidFill>
                  <a:srgbClr val="000000"/>
                </a:solidFill>
                <a:latin typeface="Arial"/>
                <a:ea typeface="Arial"/>
                <a:cs typeface="Arial"/>
                <a:sym typeface="Arial"/>
              </a:rPr>
              <a:t>Are COVID vaccines safe? </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Vaccinating children ages </a:t>
            </a:r>
            <a:r>
              <a:rPr lang="en" dirty="0"/>
              <a:t>6 months</a:t>
            </a:r>
            <a:r>
              <a:rPr lang="en" sz="1100" b="0" i="0" u="none" strike="noStrike" cap="none" dirty="0">
                <a:solidFill>
                  <a:srgbClr val="000000"/>
                </a:solidFill>
                <a:latin typeface="Arial"/>
                <a:ea typeface="Arial"/>
                <a:cs typeface="Arial"/>
                <a:sym typeface="Arial"/>
              </a:rPr>
              <a:t> and older against COVID is the best way to protect them from getting seriously ill, being hospitalized, or dying from COVID.</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COVID vaccines are safe for children and adolescents.</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Millions of children have gotten COVID vaccines under the most rigorous safety monitoring in the history of the United States.</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A child can receive the COVID vaccine and other vaccines, such as the flu vaccine, at the same time.</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There is no evidence that COVID vaccines cause fertility problems or other long-term health problems.</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Arial"/>
                <a:ea typeface="Arial"/>
                <a:cs typeface="Arial"/>
                <a:sym typeface="Arial"/>
              </a:rPr>
              <a:t>Sources: </a:t>
            </a:r>
            <a:endParaRPr sz="1100" b="1"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u="sng" dirty="0">
                <a:solidFill>
                  <a:schemeClr val="dk1"/>
                </a:solidFill>
                <a:hlinkClick r:id="rId3">
                  <a:extLst>
                    <a:ext uri="{A12FA001-AC4F-418D-AE19-62706E023703}">
                      <ahyp:hlinkClr xmlns:ahyp="http://schemas.microsoft.com/office/drawing/2018/hyperlinkcolor" val="tx"/>
                    </a:ext>
                  </a:extLst>
                </a:hlinkClick>
              </a:rPr>
              <a:t>https://www.cdc.gov/coronavirus/2019-ncov/vaccines/recommendations/children-teens.html</a:t>
            </a:r>
            <a:endParaRPr dirty="0">
              <a:solidFill>
                <a:schemeClr val="dk1"/>
              </a:solidFill>
            </a:endParaRPr>
          </a:p>
          <a:p>
            <a:pPr marL="158750" lvl="0" indent="0" algn="l" rtl="0">
              <a:lnSpc>
                <a:spcPct val="100000"/>
              </a:lnSpc>
              <a:spcBef>
                <a:spcPts val="0"/>
              </a:spcBef>
              <a:spcAft>
                <a:spcPts val="0"/>
              </a:spcAft>
              <a:buSzPts val="1100"/>
              <a:buNone/>
            </a:pPr>
            <a:endParaRPr dirty="0">
              <a:solidFill>
                <a:schemeClr val="dk1"/>
              </a:solidFill>
            </a:endParaRPr>
          </a:p>
          <a:p>
            <a:pPr marL="158750" lvl="0" indent="0" algn="l" rtl="0">
              <a:lnSpc>
                <a:spcPct val="100000"/>
              </a:lnSpc>
              <a:spcBef>
                <a:spcPts val="0"/>
              </a:spcBef>
              <a:spcAft>
                <a:spcPts val="0"/>
              </a:spcAft>
              <a:buSzPts val="1100"/>
              <a:buNone/>
            </a:pPr>
            <a:r>
              <a:rPr lang="en" u="sng" dirty="0">
                <a:solidFill>
                  <a:schemeClr val="dk1"/>
                </a:solidFill>
                <a:hlinkClick r:id="rId4">
                  <a:extLst>
                    <a:ext uri="{A12FA001-AC4F-418D-AE19-62706E023703}">
                      <ahyp:hlinkClr xmlns:ahyp="http://schemas.microsoft.com/office/drawing/2018/hyperlinkcolor" val="tx"/>
                    </a:ext>
                  </a:extLst>
                </a:hlinkClick>
              </a:rPr>
              <a:t>https://www.cdc.gov/coronavirus/2019-ncov/groups/families-covid-19.html</a:t>
            </a:r>
            <a:endParaRPr dirty="0">
              <a:solidFill>
                <a:schemeClr val="dk1"/>
              </a:solidFill>
            </a:endParaRPr>
          </a:p>
          <a:p>
            <a:pPr marL="158750" lvl="0" indent="0" algn="l" rtl="0">
              <a:lnSpc>
                <a:spcPct val="100000"/>
              </a:lnSpc>
              <a:spcBef>
                <a:spcPts val="0"/>
              </a:spcBef>
              <a:spcAft>
                <a:spcPts val="0"/>
              </a:spcAft>
              <a:buSzPts val="1100"/>
              <a:buNone/>
            </a:pPr>
            <a:endParaRPr dirty="0">
              <a:solidFill>
                <a:schemeClr val="dk1"/>
              </a:solidFill>
            </a:endParaRPr>
          </a:p>
          <a:p>
            <a:pPr marL="158750" lvl="0" indent="0" algn="l" rtl="0">
              <a:lnSpc>
                <a:spcPct val="100000"/>
              </a:lnSpc>
              <a:spcBef>
                <a:spcPts val="0"/>
              </a:spcBef>
              <a:spcAft>
                <a:spcPts val="0"/>
              </a:spcAft>
              <a:buSzPts val="1100"/>
              <a:buNone/>
            </a:pPr>
            <a:r>
              <a:rPr lang="en" u="sng" dirty="0">
                <a:solidFill>
                  <a:schemeClr val="dk1"/>
                </a:solidFill>
                <a:hlinkClick r:id="rId5">
                  <a:extLst>
                    <a:ext uri="{A12FA001-AC4F-418D-AE19-62706E023703}">
                      <ahyp:hlinkClr xmlns:ahyp="http://schemas.microsoft.com/office/drawing/2018/hyperlinkcolor" val="tx"/>
                    </a:ext>
                  </a:extLst>
                </a:hlinkClick>
              </a:rPr>
              <a:t>https://www.cdc.gov/coronavirus/2019-ncov/vaccines/vaccine-benefits.html</a:t>
            </a:r>
            <a:endParaRPr dirty="0">
              <a:solidFill>
                <a:schemeClr val="dk1"/>
              </a:solidFill>
            </a:endParaRPr>
          </a:p>
          <a:p>
            <a:pPr marL="158750" lvl="0" indent="0" algn="l" rtl="0">
              <a:lnSpc>
                <a:spcPct val="100000"/>
              </a:lnSpc>
              <a:spcBef>
                <a:spcPts val="0"/>
              </a:spcBef>
              <a:spcAft>
                <a:spcPts val="0"/>
              </a:spcAft>
              <a:buSzPts val="1100"/>
              <a:buNone/>
            </a:pPr>
            <a:endParaRPr dirty="0">
              <a:solidFill>
                <a:schemeClr val="dk1"/>
              </a:solidFill>
            </a:endParaRPr>
          </a:p>
          <a:p>
            <a:pPr marL="158750" lvl="0" indent="0" algn="l" rtl="0">
              <a:lnSpc>
                <a:spcPct val="100000"/>
              </a:lnSpc>
              <a:spcBef>
                <a:spcPts val="0"/>
              </a:spcBef>
              <a:spcAft>
                <a:spcPts val="0"/>
              </a:spcAft>
              <a:buSzPts val="1100"/>
              <a:buNone/>
            </a:pPr>
            <a:r>
              <a:rPr lang="en" u="sng" dirty="0">
                <a:solidFill>
                  <a:schemeClr val="dk1"/>
                </a:solidFill>
                <a:hlinkClick r:id="rId6">
                  <a:extLst>
                    <a:ext uri="{A12FA001-AC4F-418D-AE19-62706E023703}">
                      <ahyp:hlinkClr xmlns:ahyp="http://schemas.microsoft.com/office/drawing/2018/hyperlinkcolor" val="tx"/>
                    </a:ext>
                  </a:extLst>
                </a:hlinkClick>
              </a:rPr>
              <a:t>https://www.cdc.gov/coronavirus/2019-ncov/vaccines/distributing/steps-ensure-safety.html</a:t>
            </a:r>
            <a:endParaRPr lang="en" u="sng" dirty="0">
              <a:solidFill>
                <a:schemeClr val="dk1"/>
              </a:solidFill>
            </a:endParaRPr>
          </a:p>
          <a:p>
            <a:pPr marL="158750" marR="0" lvl="0" indent="0" algn="l" rtl="0">
              <a:lnSpc>
                <a:spcPct val="100000"/>
              </a:lnSpc>
              <a:spcBef>
                <a:spcPts val="0"/>
              </a:spcBef>
              <a:spcAft>
                <a:spcPts val="0"/>
              </a:spcAft>
              <a:buClr>
                <a:srgbClr val="000000"/>
              </a:buClr>
              <a:buSzPts val="1100"/>
              <a:buFont typeface="Arial"/>
              <a:buNone/>
            </a:pPr>
            <a:endParaRPr lang="en" sz="1100" b="0" i="0" u="sng" strike="noStrike" cap="none" dirty="0">
              <a:solidFill>
                <a:schemeClr val="dk1"/>
              </a:solidFill>
              <a:latin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sng" strike="noStrike" cap="none" dirty="0">
                <a:solidFill>
                  <a:schemeClr val="dk1"/>
                </a:solidFill>
                <a:latin typeface="Arial"/>
                <a:ea typeface="Calibri" panose="020F0502020204030204" pitchFamily="34" charset="0"/>
                <a:cs typeface="Arial"/>
                <a:sym typeface="Arial"/>
              </a:rPr>
              <a:t>https://</a:t>
            </a:r>
            <a:r>
              <a:rPr lang="en-US" sz="1100" b="0" i="0" u="sng" strike="noStrike" cap="none" dirty="0" err="1">
                <a:solidFill>
                  <a:schemeClr val="dk1"/>
                </a:solidFill>
                <a:latin typeface="Arial"/>
                <a:ea typeface="Calibri" panose="020F0502020204030204" pitchFamily="34" charset="0"/>
                <a:cs typeface="Arial"/>
                <a:sym typeface="Arial"/>
              </a:rPr>
              <a:t>wecandothis.hhs.gov</a:t>
            </a:r>
            <a:r>
              <a:rPr lang="en-US" sz="1100" b="0" i="0" u="sng" strike="noStrike" cap="none" dirty="0">
                <a:solidFill>
                  <a:schemeClr val="dk1"/>
                </a:solidFill>
                <a:latin typeface="Arial"/>
                <a:ea typeface="Calibri" panose="020F0502020204030204" pitchFamily="34" charset="0"/>
                <a:cs typeface="Arial"/>
                <a:sym typeface="Arial"/>
              </a:rPr>
              <a:t>/resource/resources-about-covid-19-vaccinations-for-children</a:t>
            </a:r>
          </a:p>
          <a:p>
            <a:pPr marL="158750" lvl="0" indent="0" algn="l" rtl="0">
              <a:lnSpc>
                <a:spcPct val="100000"/>
              </a:lnSpc>
              <a:spcBef>
                <a:spcPts val="0"/>
              </a:spcBef>
              <a:spcAft>
                <a:spcPts val="0"/>
              </a:spcAft>
              <a:buSzPts val="1100"/>
              <a:buNone/>
            </a:pPr>
            <a:endParaRPr dirty="0">
              <a:solidFill>
                <a:schemeClr val="dk1"/>
              </a:solidFill>
            </a:endParaRPr>
          </a:p>
          <a:p>
            <a:pPr marL="15875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nSpc>
                <a:spcPct val="107000"/>
              </a:lnSpc>
              <a:spcAft>
                <a:spcPts val="80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Ask the audience: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Why are updated vaccines needed?</a:t>
            </a:r>
            <a:endParaRPr lang="en-ES"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endParaRPr lang="en-ES" sz="1100" b="0" dirty="0">
              <a:solidFill>
                <a:srgbClr val="000000"/>
              </a:solidFill>
              <a:effectLst/>
              <a:latin typeface="+mn-lt"/>
              <a:ea typeface="Times New Roman" panose="02020603050405020304" pitchFamily="18" charset="0"/>
              <a:cs typeface="Times New Roman" panose="02020603050405020304" pitchFamily="18" charset="0"/>
            </a:endParaRPr>
          </a:p>
          <a:p>
            <a:pPr marL="158750" indent="0">
              <a:lnSpc>
                <a:spcPct val="107000"/>
              </a:lnSpc>
              <a:spcAft>
                <a:spcPts val="800"/>
              </a:spcAft>
              <a:buNone/>
            </a:pPr>
            <a:r>
              <a:rPr lang="en-US" sz="1100" b="1" dirty="0">
                <a:solidFill>
                  <a:srgbClr val="000000"/>
                </a:solidFill>
                <a:effectLst/>
                <a:latin typeface="+mn-lt"/>
                <a:ea typeface="Times New Roman" panose="02020603050405020304" pitchFamily="18" charset="0"/>
              </a:rPr>
              <a:t>Why is it important for children 6 m</a:t>
            </a:r>
            <a:r>
              <a:rPr lang="en-ES" sz="1100" b="1" dirty="0">
                <a:solidFill>
                  <a:srgbClr val="000000"/>
                </a:solidFill>
                <a:effectLst/>
                <a:latin typeface="+mn-lt"/>
                <a:ea typeface="Times New Roman" panose="02020603050405020304" pitchFamily="18" charset="0"/>
              </a:rPr>
              <a:t>onths</a:t>
            </a:r>
            <a:r>
              <a:rPr lang="en-US" sz="1100" b="1" dirty="0">
                <a:solidFill>
                  <a:srgbClr val="000000"/>
                </a:solidFill>
                <a:effectLst/>
                <a:latin typeface="+mn-lt"/>
                <a:ea typeface="Times New Roman" panose="02020603050405020304" pitchFamily="18" charset="0"/>
              </a:rPr>
              <a:t> and older to get an updated vaccine?</a:t>
            </a:r>
            <a:r>
              <a:rPr lang="en-GB" sz="1100" dirty="0">
                <a:solidFill>
                  <a:srgbClr val="000000"/>
                </a:solidFill>
                <a:effectLst/>
                <a:latin typeface="+mn-lt"/>
                <a:ea typeface="Times New Roman" panose="02020603050405020304" pitchFamily="18" charset="0"/>
              </a:rPr>
              <a:t> </a:t>
            </a:r>
            <a:endParaRPr lang="en-ES" sz="1100" dirty="0">
              <a:solidFill>
                <a:srgbClr val="000000"/>
              </a:solidFill>
              <a:effectLst/>
              <a:latin typeface="+mn-lt"/>
              <a:ea typeface="Times New Roman" panose="02020603050405020304" pitchFamily="18" charset="0"/>
            </a:endParaRPr>
          </a:p>
          <a:p>
            <a:pPr marL="457200" indent="-298450">
              <a:lnSpc>
                <a:spcPct val="107000"/>
              </a:lnSpc>
              <a:spcAft>
                <a:spcPts val="800"/>
              </a:spcAft>
            </a:pPr>
            <a:r>
              <a:rPr lang="en-US" sz="1100" dirty="0">
                <a:solidFill>
                  <a:srgbClr val="000000"/>
                </a:solidFill>
                <a:effectLst/>
                <a:latin typeface="+mn-lt"/>
                <a:ea typeface="Times New Roman" panose="02020603050405020304" pitchFamily="18" charset="0"/>
              </a:rPr>
              <a:t>Updated vaccines h</a:t>
            </a:r>
            <a:r>
              <a:rPr lang="en-ES" sz="1100" dirty="0">
                <a:solidFill>
                  <a:srgbClr val="000000"/>
                </a:solidFill>
                <a:effectLst/>
                <a:latin typeface="+mn-lt"/>
                <a:ea typeface="Times New Roman" panose="02020603050405020304" pitchFamily="18" charset="0"/>
              </a:rPr>
              <a:t>e</a:t>
            </a:r>
            <a:r>
              <a:rPr lang="en-US" sz="1100" dirty="0">
                <a:solidFill>
                  <a:srgbClr val="000000"/>
                </a:solidFill>
                <a:effectLst/>
                <a:latin typeface="+mn-lt"/>
                <a:ea typeface="Times New Roman" panose="02020603050405020304" pitchFamily="18" charset="0"/>
              </a:rPr>
              <a:t>l</a:t>
            </a:r>
            <a:r>
              <a:rPr lang="en-ES" sz="1100" dirty="0">
                <a:solidFill>
                  <a:srgbClr val="000000"/>
                </a:solidFill>
                <a:effectLst/>
                <a:latin typeface="+mn-lt"/>
                <a:ea typeface="Times New Roman" panose="02020603050405020304" pitchFamily="18" charset="0"/>
              </a:rPr>
              <a:t>p prote</a:t>
            </a:r>
            <a:r>
              <a:rPr lang="en-US" sz="1100" dirty="0" err="1">
                <a:solidFill>
                  <a:srgbClr val="000000"/>
                </a:solidFill>
                <a:effectLst/>
                <a:latin typeface="+mn-lt"/>
                <a:ea typeface="Times New Roman" panose="02020603050405020304" pitchFamily="18" charset="0"/>
              </a:rPr>
              <a:t>ct</a:t>
            </a:r>
            <a:r>
              <a:rPr lang="en-US" sz="1100" dirty="0">
                <a:solidFill>
                  <a:srgbClr val="000000"/>
                </a:solidFill>
                <a:effectLst/>
                <a:latin typeface="+mn-lt"/>
                <a:ea typeface="Times New Roman" panose="02020603050405020304" pitchFamily="18" charset="0"/>
              </a:rPr>
              <a:t> against Omicron, which is the variant causing all new COVID infections.</a:t>
            </a:r>
            <a:r>
              <a:rPr lang="en-GB" sz="1100" dirty="0">
                <a:solidFill>
                  <a:srgbClr val="000000"/>
                </a:solidFill>
                <a:effectLst/>
                <a:latin typeface="+mn-lt"/>
                <a:ea typeface="Times New Roman" panose="02020603050405020304" pitchFamily="18" charset="0"/>
              </a:rPr>
              <a:t> </a:t>
            </a:r>
            <a:endParaRPr lang="en-ES" sz="1100" dirty="0">
              <a:solidFill>
                <a:srgbClr val="000000"/>
              </a:solidFill>
              <a:effectLst/>
              <a:latin typeface="+mn-lt"/>
              <a:ea typeface="Times New Roman" panose="02020603050405020304" pitchFamily="18" charset="0"/>
            </a:endParaRPr>
          </a:p>
          <a:p>
            <a:pPr marL="457200" indent="-298450">
              <a:lnSpc>
                <a:spcPct val="107000"/>
              </a:lnSpc>
              <a:spcAft>
                <a:spcPts val="800"/>
              </a:spcAft>
            </a:pPr>
            <a:r>
              <a:rPr lang="en-US" sz="1100" dirty="0">
                <a:solidFill>
                  <a:srgbClr val="000000"/>
                </a:solidFill>
                <a:effectLst/>
                <a:latin typeface="+mn-lt"/>
                <a:ea typeface="Times New Roman" panose="02020603050405020304" pitchFamily="18" charset="0"/>
              </a:rPr>
              <a:t>When should children 6 months and older get an updated vaccine?</a:t>
            </a:r>
            <a:r>
              <a:rPr lang="en-GB" sz="1100" dirty="0">
                <a:solidFill>
                  <a:srgbClr val="000000"/>
                </a:solidFill>
                <a:effectLst/>
                <a:latin typeface="+mn-lt"/>
                <a:ea typeface="Times New Roman" panose="02020603050405020304" pitchFamily="18" charset="0"/>
              </a:rPr>
              <a:t> </a:t>
            </a:r>
            <a:endParaRPr lang="en-ES" sz="1100" dirty="0">
              <a:solidFill>
                <a:srgbClr val="000000"/>
              </a:solidFill>
              <a:effectLst/>
              <a:latin typeface="+mn-lt"/>
              <a:ea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Children should get an updated COVID vaccine now if they’re:</a:t>
            </a:r>
            <a:endParaRPr lang="en-ES" sz="18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12–17 years, got a Pfizer-BioNTech or Novavax vaccine, and their last dose was before September 2022.</a:t>
            </a:r>
            <a:endParaRPr lang="en-ES" sz="18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6–17 years, got a Moderna vaccine, and their last dose was before October 2022.</a:t>
            </a:r>
            <a:endParaRPr lang="en-ES" sz="18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5–11 years, got a Pfizer-BioNTech vaccine, and their last dose was before October 2022.</a:t>
            </a:r>
            <a:endParaRPr lang="en-ES" sz="18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6 months – 5 years, got a Moderna vaccine, and their last dose was before December 2022.</a:t>
            </a:r>
            <a:endParaRPr lang="en-ES" sz="18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6 months – 4 years, got a Pfizer-BioNTech vaccine, and their last dose was before December 2022.</a:t>
            </a:r>
            <a:endParaRPr lang="en-ES" sz="1800" dirty="0">
              <a:effectLst/>
              <a:latin typeface="Calibri" panose="020F0502020204030204" pitchFamily="34" charset="0"/>
              <a:ea typeface="Calibri" panose="020F0502020204030204" pitchFamily="34" charset="0"/>
              <a:cs typeface="Arial" panose="020B0604020202020204" pitchFamily="34" charset="0"/>
            </a:endParaRPr>
          </a:p>
          <a:p>
            <a:pPr marL="158750" indent="0">
              <a:lnSpc>
                <a:spcPct val="107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E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Arial" panose="020B0604020202020204" pitchFamily="34" charset="0"/>
              </a:rPr>
              <a:t>If your child is due for an updated COVID vaccine but recently had COVID, they can wait 3 months from when they got sick to get their updated COVID vaccine.</a:t>
            </a:r>
            <a:r>
              <a:rPr lang="en-ES" dirty="0">
                <a:effectLst/>
              </a:rPr>
              <a:t> </a:t>
            </a:r>
            <a:endParaRPr lang="en" sz="1100" b="1" i="0" u="none" strike="noStrike" cap="none" dirty="0">
              <a:solidFill>
                <a:schemeClr val="dk1"/>
              </a:solidFill>
              <a:latin typeface="+mn-lt"/>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endParaRPr lang="en" sz="1100" b="1" i="0" u="none" strike="noStrike" cap="none" dirty="0">
              <a:solidFill>
                <a:schemeClr val="dk1"/>
              </a:solidFill>
              <a:latin typeface="+mn-lt"/>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 sz="1100" b="1" i="0" u="none" strike="noStrike" cap="none" dirty="0">
                <a:solidFill>
                  <a:schemeClr val="dk1"/>
                </a:solidFill>
                <a:latin typeface="+mn-lt"/>
                <a:ea typeface="Arial"/>
                <a:cs typeface="Arial"/>
                <a:sym typeface="Arial"/>
              </a:rPr>
              <a:t>Sources:</a:t>
            </a:r>
            <a:r>
              <a:rPr lang="en" sz="1100" b="1" dirty="0">
                <a:solidFill>
                  <a:schemeClr val="dk1"/>
                </a:solidFill>
                <a:latin typeface="+mn-lt"/>
              </a:rPr>
              <a:t> </a:t>
            </a:r>
            <a:endParaRPr sz="1100" b="0" i="0" u="sng" strike="noStrike" cap="none" dirty="0">
              <a:solidFill>
                <a:schemeClr val="dk1"/>
              </a:solidFill>
              <a:latin typeface="+mn-lt"/>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sng" strike="noStrike" cap="none" dirty="0">
                <a:solidFill>
                  <a:schemeClr val="dk1"/>
                </a:solidFill>
                <a:latin typeface="+mn-lt"/>
                <a:ea typeface="Calibri" panose="020F0502020204030204" pitchFamily="34" charset="0"/>
                <a:cs typeface="Arial"/>
                <a:sym typeface="Arial"/>
              </a:rPr>
              <a:t>https://</a:t>
            </a:r>
            <a:r>
              <a:rPr lang="en-US" sz="1100" b="0" i="0" u="sng" strike="noStrike" cap="none" dirty="0" err="1">
                <a:solidFill>
                  <a:schemeClr val="dk1"/>
                </a:solidFill>
                <a:latin typeface="+mn-lt"/>
                <a:ea typeface="Calibri" panose="020F0502020204030204" pitchFamily="34" charset="0"/>
                <a:cs typeface="Arial"/>
                <a:sym typeface="Arial"/>
              </a:rPr>
              <a:t>wecandothis.hhs.gov</a:t>
            </a:r>
            <a:r>
              <a:rPr lang="en-US" sz="1100" b="0" i="0" u="sng" strike="noStrike" cap="none" dirty="0">
                <a:solidFill>
                  <a:schemeClr val="dk1"/>
                </a:solidFill>
                <a:latin typeface="+mn-lt"/>
                <a:ea typeface="Calibri" panose="020F0502020204030204" pitchFamily="34" charset="0"/>
                <a:cs typeface="Arial"/>
                <a:sym typeface="Arial"/>
              </a:rPr>
              <a:t>/resource/updated-covid-vaccines-toolkit</a:t>
            </a:r>
            <a:r>
              <a:rPr lang="en-ES" sz="1100" b="0" i="0" u="sng" strike="noStrike" cap="none" dirty="0">
                <a:solidFill>
                  <a:schemeClr val="dk1"/>
                </a:solidFill>
                <a:latin typeface="+mn-lt"/>
                <a:cs typeface="Arial"/>
                <a:sym typeface="Arial"/>
              </a:rPr>
              <a:t> </a:t>
            </a:r>
          </a:p>
          <a:p>
            <a:pPr marL="158750" marR="0" lvl="0" indent="0" algn="l" rtl="0">
              <a:lnSpc>
                <a:spcPct val="100000"/>
              </a:lnSpc>
              <a:spcBef>
                <a:spcPts val="0"/>
              </a:spcBef>
              <a:spcAft>
                <a:spcPts val="0"/>
              </a:spcAft>
              <a:buClr>
                <a:srgbClr val="000000"/>
              </a:buClr>
              <a:buSzPts val="1100"/>
              <a:buFont typeface="Arial"/>
              <a:buNone/>
            </a:pPr>
            <a:endParaRPr sz="1100" b="0" i="0" u="sng" strike="noStrike" cap="none" dirty="0">
              <a:solidFill>
                <a:schemeClr val="dk1"/>
              </a:solidFill>
              <a:latin typeface="+mn-lt"/>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sng" strike="noStrike" cap="none" dirty="0">
                <a:solidFill>
                  <a:schemeClr val="dk1"/>
                </a:solidFill>
                <a:latin typeface="+mn-lt"/>
                <a:ea typeface="Calibri" panose="020F0502020204030204" pitchFamily="34" charset="0"/>
                <a:cs typeface="Arial"/>
                <a:sym typeface="Arial"/>
              </a:rPr>
              <a:t>https://</a:t>
            </a:r>
            <a:r>
              <a:rPr lang="en-US" sz="1100" b="0" i="0" u="sng" strike="noStrike" cap="none" dirty="0" err="1">
                <a:solidFill>
                  <a:schemeClr val="dk1"/>
                </a:solidFill>
                <a:latin typeface="+mn-lt"/>
                <a:ea typeface="Calibri" panose="020F0502020204030204" pitchFamily="34" charset="0"/>
                <a:cs typeface="Arial"/>
                <a:sym typeface="Arial"/>
              </a:rPr>
              <a:t>www.cdc.gov</a:t>
            </a:r>
            <a:r>
              <a:rPr lang="en-US" sz="1100" b="0" i="0" u="sng" strike="noStrike" cap="none" dirty="0">
                <a:solidFill>
                  <a:schemeClr val="dk1"/>
                </a:solidFill>
                <a:latin typeface="+mn-lt"/>
                <a:ea typeface="Calibri" panose="020F0502020204030204" pitchFamily="34" charset="0"/>
                <a:cs typeface="Arial"/>
                <a:sym typeface="Arial"/>
              </a:rPr>
              <a:t>/coronavirus/2019-ncov/vaccines/stay-up-to-</a:t>
            </a:r>
            <a:r>
              <a:rPr lang="en-US" sz="1100" b="0" i="0" u="sng" strike="noStrike" cap="none" dirty="0" err="1">
                <a:solidFill>
                  <a:schemeClr val="dk1"/>
                </a:solidFill>
                <a:latin typeface="+mn-lt"/>
                <a:ea typeface="Calibri" panose="020F0502020204030204" pitchFamily="34" charset="0"/>
                <a:cs typeface="Arial"/>
                <a:sym typeface="Arial"/>
              </a:rPr>
              <a:t>date.html</a:t>
            </a:r>
            <a:r>
              <a:rPr lang="en-ES" sz="1100" b="0" i="0" u="sng" strike="noStrike" cap="none" dirty="0">
                <a:solidFill>
                  <a:schemeClr val="dk1"/>
                </a:solidFill>
                <a:latin typeface="+mn-lt"/>
                <a:cs typeface="Arial"/>
                <a:sym typeface="Arial"/>
              </a:rPr>
              <a:t> </a:t>
            </a:r>
          </a:p>
          <a:p>
            <a:pPr marL="15875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2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 name="Google Shape;12;p2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 name="Google Shape;13;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3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 name="Google Shape;16;p2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2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0" name="Google Shape;20;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4" name="Google Shape;24;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2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2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3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3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3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www.vaccines.gov/" TargetMode="Externa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D1F0"/>
        </a:solidFill>
        <a:effectLst/>
      </p:bgPr>
    </p:bg>
    <p:spTree>
      <p:nvGrpSpPr>
        <p:cNvPr id="1" name="Shape 53"/>
        <p:cNvGrpSpPr/>
        <p:nvPr/>
      </p:nvGrpSpPr>
      <p:grpSpPr>
        <a:xfrm>
          <a:off x="0" y="0"/>
          <a:ext cx="0" cy="0"/>
          <a:chOff x="0" y="0"/>
          <a:chExt cx="0" cy="0"/>
        </a:xfrm>
      </p:grpSpPr>
      <p:pic>
        <p:nvPicPr>
          <p:cNvPr id="62" name="Google Shape;62;p1">
            <a:extLst>
              <a:ext uri="{C183D7F6-B498-43B3-948B-1728B52AA6E4}">
                <adec:decorative xmlns:adec="http://schemas.microsoft.com/office/drawing/2017/decorative" val="1"/>
              </a:ext>
            </a:extLst>
          </p:cNvPr>
          <p:cNvPicPr preferRelativeResize="0"/>
          <p:nvPr/>
        </p:nvPicPr>
        <p:blipFill rotWithShape="1">
          <a:blip r:embed="rId3">
            <a:alphaModFix/>
          </a:blip>
          <a:srcRect l="12394" t="-24359" r="5028" b="11479"/>
          <a:stretch/>
        </p:blipFill>
        <p:spPr>
          <a:xfrm>
            <a:off x="-176050" y="-1101625"/>
            <a:ext cx="4857900" cy="4442400"/>
          </a:xfrm>
          <a:prstGeom prst="ellipse">
            <a:avLst/>
          </a:prstGeom>
          <a:noFill/>
          <a:ln w="152400" cap="flat" cmpd="sng">
            <a:solidFill>
              <a:srgbClr val="0057B7"/>
            </a:solidFill>
            <a:prstDash val="solid"/>
            <a:round/>
            <a:headEnd type="none" w="sm" len="sm"/>
            <a:tailEnd type="none" w="sm" len="sm"/>
          </a:ln>
        </p:spPr>
      </p:pic>
      <p:sp>
        <p:nvSpPr>
          <p:cNvPr id="63" name="Google Shape;63;p1">
            <a:extLst>
              <a:ext uri="{C183D7F6-B498-43B3-948B-1728B52AA6E4}">
                <adec:decorative xmlns:adec="http://schemas.microsoft.com/office/drawing/2017/decorative" val="1"/>
              </a:ext>
            </a:extLst>
          </p:cNvPr>
          <p:cNvSpPr/>
          <p:nvPr/>
        </p:nvSpPr>
        <p:spPr>
          <a:xfrm>
            <a:off x="0" y="-15300"/>
            <a:ext cx="349200" cy="5158800"/>
          </a:xfrm>
          <a:prstGeom prst="rect">
            <a:avLst/>
          </a:prstGeom>
          <a:solidFill>
            <a:srgbClr val="E017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01782"/>
              </a:solidFill>
              <a:latin typeface="Arial"/>
              <a:ea typeface="Arial"/>
              <a:cs typeface="Arial"/>
              <a:sym typeface="Arial"/>
            </a:endParaRPr>
          </a:p>
        </p:txBody>
      </p:sp>
      <p:grpSp>
        <p:nvGrpSpPr>
          <p:cNvPr id="54" name="Google Shape;54;p1">
            <a:extLst>
              <a:ext uri="{C183D7F6-B498-43B3-948B-1728B52AA6E4}">
                <adec:decorative xmlns:adec="http://schemas.microsoft.com/office/drawing/2017/decorative" val="1"/>
              </a:ext>
            </a:extLst>
          </p:cNvPr>
          <p:cNvGrpSpPr/>
          <p:nvPr/>
        </p:nvGrpSpPr>
        <p:grpSpPr>
          <a:xfrm>
            <a:off x="4064078" y="2981419"/>
            <a:ext cx="4828624" cy="1204070"/>
            <a:chOff x="2717600" y="1918257"/>
            <a:chExt cx="6079093" cy="1643781"/>
          </a:xfrm>
        </p:grpSpPr>
        <p:sp>
          <p:nvSpPr>
            <p:cNvPr id="55" name="Google Shape;55;p1"/>
            <p:cNvSpPr/>
            <p:nvPr/>
          </p:nvSpPr>
          <p:spPr>
            <a:xfrm>
              <a:off x="2839293" y="20242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426B"/>
                </a:solidFill>
                <a:latin typeface="Arial"/>
                <a:ea typeface="Arial"/>
                <a:cs typeface="Arial"/>
                <a:sym typeface="Arial"/>
              </a:endParaRPr>
            </a:p>
          </p:txBody>
        </p:sp>
        <p:sp>
          <p:nvSpPr>
            <p:cNvPr id="56" name="Google Shape;56;p1"/>
            <p:cNvSpPr/>
            <p:nvPr/>
          </p:nvSpPr>
          <p:spPr>
            <a:xfrm>
              <a:off x="2717600" y="19182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426B"/>
                </a:solidFill>
                <a:latin typeface="Arial"/>
                <a:ea typeface="Arial"/>
                <a:cs typeface="Arial"/>
                <a:sym typeface="Arial"/>
              </a:endParaRPr>
            </a:p>
          </p:txBody>
        </p:sp>
      </p:grpSp>
      <p:sp>
        <p:nvSpPr>
          <p:cNvPr id="57" name="Google Shape;57;p1"/>
          <p:cNvSpPr txBox="1">
            <a:spLocks noGrp="1"/>
          </p:cNvSpPr>
          <p:nvPr>
            <p:ph type="title" idx="4294967295"/>
          </p:nvPr>
        </p:nvSpPr>
        <p:spPr>
          <a:xfrm>
            <a:off x="4111531" y="3074419"/>
            <a:ext cx="4767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1800" b="1" i="0" u="none" strike="noStrike" cap="none" dirty="0">
                <a:solidFill>
                  <a:srgbClr val="E01782"/>
                </a:solidFill>
                <a:latin typeface="Arial"/>
                <a:ea typeface="Arial"/>
                <a:cs typeface="Arial"/>
                <a:sym typeface="Arial"/>
              </a:rPr>
              <a:t>Flipchart for Community Health Workers:</a:t>
            </a:r>
            <a:endParaRPr dirty="0"/>
          </a:p>
        </p:txBody>
      </p:sp>
      <p:sp>
        <p:nvSpPr>
          <p:cNvPr id="58" name="Google Shape;58;p1"/>
          <p:cNvSpPr txBox="1"/>
          <p:nvPr/>
        </p:nvSpPr>
        <p:spPr>
          <a:xfrm>
            <a:off x="4111518" y="3210448"/>
            <a:ext cx="4607400" cy="73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1" i="0" u="none" strike="noStrike" cap="none" dirty="0">
              <a:solidFill>
                <a:srgbClr val="0057B7"/>
              </a:solidFill>
              <a:latin typeface="Arial"/>
              <a:ea typeface="Arial"/>
              <a:cs typeface="Arial"/>
              <a:sym typeface="Arial"/>
            </a:endParaRPr>
          </a:p>
          <a:p>
            <a:pPr marL="0" marR="0" lvl="0" indent="0" algn="l" rtl="0">
              <a:lnSpc>
                <a:spcPct val="100000"/>
              </a:lnSpc>
              <a:spcBef>
                <a:spcPts val="0"/>
              </a:spcBef>
              <a:spcAft>
                <a:spcPts val="0"/>
              </a:spcAft>
              <a:buNone/>
            </a:pPr>
            <a:r>
              <a:rPr lang="en" sz="1300" b="1" dirty="0">
                <a:solidFill>
                  <a:srgbClr val="0057B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T</a:t>
            </a:r>
            <a:r>
              <a:rPr lang="en" sz="1300" b="1" i="0" u="none" strike="noStrike" cap="none" dirty="0">
                <a:solidFill>
                  <a:srgbClr val="0057B7"/>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he </a:t>
            </a:r>
            <a:r>
              <a:rPr lang="en" sz="1300" b="1" dirty="0">
                <a:solidFill>
                  <a:srgbClr val="0057B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I</a:t>
            </a:r>
            <a:r>
              <a:rPr lang="en" sz="1300" b="1" i="0" u="none" strike="noStrike" cap="none" dirty="0">
                <a:solidFill>
                  <a:srgbClr val="0057B7"/>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mportance of COVID Vaccines </a:t>
            </a:r>
            <a:r>
              <a:rPr lang="en" sz="1300" b="1" i="0" u="none" strike="noStrike" cap="none" dirty="0">
                <a:solidFill>
                  <a:srgbClr val="0057B7"/>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for </a:t>
            </a:r>
            <a:r>
              <a:rPr lang="en" sz="1300" b="1" dirty="0">
                <a:solidFill>
                  <a:srgbClr val="0057B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C</a:t>
            </a:r>
            <a:r>
              <a:rPr lang="en" sz="1300" b="1" i="0" u="none" strike="noStrike" cap="none" dirty="0">
                <a:solidFill>
                  <a:srgbClr val="0057B7"/>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hildren</a:t>
            </a:r>
            <a:r>
              <a:rPr lang="en" sz="1300" b="1" dirty="0">
                <a:solidFill>
                  <a:srgbClr val="0057B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6 Months</a:t>
            </a:r>
            <a:r>
              <a:rPr lang="en" sz="1300" b="1" i="0" u="none" strike="noStrike" cap="none" dirty="0">
                <a:solidFill>
                  <a:srgbClr val="0057B7"/>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 and </a:t>
            </a:r>
            <a:r>
              <a:rPr lang="en" sz="1300" b="1" dirty="0">
                <a:solidFill>
                  <a:srgbClr val="0057B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O</a:t>
            </a:r>
            <a:r>
              <a:rPr lang="en" sz="1300" b="1" i="0" u="none" strike="noStrike" cap="none" dirty="0">
                <a:solidFill>
                  <a:srgbClr val="0057B7"/>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lder.</a:t>
            </a:r>
            <a:endParaRPr sz="1300" b="1" i="0" u="none" strike="noStrike" cap="none" dirty="0">
              <a:solidFill>
                <a:srgbClr val="0057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dirty="0">
              <a:solidFill>
                <a:srgbClr val="0057B7"/>
              </a:solidFill>
              <a:latin typeface="Arial"/>
              <a:ea typeface="Arial"/>
              <a:cs typeface="Arial"/>
              <a:sym typeface="Arial"/>
            </a:endParaRPr>
          </a:p>
        </p:txBody>
      </p:sp>
      <p:pic>
        <p:nvPicPr>
          <p:cNvPr id="61" name="Google Shape;61;p1" descr="We Can Do This logo">
            <a:extLst>
              <a:ext uri="{C183D7F6-B498-43B3-948B-1728B52AA6E4}">
                <adec:decorative xmlns:adec="http://schemas.microsoft.com/office/drawing/2017/decorative" val="0"/>
              </a:ext>
            </a:extLst>
          </p:cNvPr>
          <p:cNvPicPr preferRelativeResize="0"/>
          <p:nvPr/>
        </p:nvPicPr>
        <p:blipFill rotWithShape="1">
          <a:blip r:embed="rId4">
            <a:alphaModFix/>
          </a:blip>
          <a:srcRect/>
          <a:stretch/>
        </p:blipFill>
        <p:spPr>
          <a:xfrm>
            <a:off x="2914647" y="4046482"/>
            <a:ext cx="1097017" cy="1097017"/>
          </a:xfrm>
          <a:prstGeom prst="rect">
            <a:avLst/>
          </a:prstGeom>
          <a:noFill/>
          <a:ln>
            <a:noFill/>
          </a:ln>
        </p:spPr>
      </p:pic>
      <p:sp>
        <p:nvSpPr>
          <p:cNvPr id="59" name="Google Shape;59;p1"/>
          <p:cNvSpPr txBox="1"/>
          <p:nvPr/>
        </p:nvSpPr>
        <p:spPr>
          <a:xfrm>
            <a:off x="4111536" y="4256049"/>
            <a:ext cx="49854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426B"/>
                </a:solidFill>
                <a:latin typeface="Arial"/>
                <a:ea typeface="Arial"/>
                <a:cs typeface="Arial"/>
                <a:sym typeface="Arial"/>
              </a:rPr>
              <a:t>HHS COVID Public Education Campaign</a:t>
            </a:r>
            <a:endParaRPr sz="1400" b="0" i="0" u="none" strike="noStrike" cap="none">
              <a:solidFill>
                <a:srgbClr val="000000"/>
              </a:solidFill>
              <a:latin typeface="Arial"/>
              <a:ea typeface="Arial"/>
              <a:cs typeface="Arial"/>
              <a:sym typeface="Arial"/>
            </a:endParaRPr>
          </a:p>
        </p:txBody>
      </p:sp>
      <p:sp>
        <p:nvSpPr>
          <p:cNvPr id="60" name="Google Shape;60;p1"/>
          <p:cNvSpPr txBox="1"/>
          <p:nvPr/>
        </p:nvSpPr>
        <p:spPr>
          <a:xfrm>
            <a:off x="4111526" y="4486133"/>
            <a:ext cx="4457400" cy="50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426B"/>
                </a:solidFill>
                <a:latin typeface="Arial"/>
                <a:ea typeface="Arial"/>
                <a:cs typeface="Arial"/>
                <a:sym typeface="Arial"/>
              </a:rPr>
              <a:t>A campaign to increase vaccine confidence while reinforcing basic prevention measures.</a:t>
            </a: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083C1F40-0B71-9586-5A02-6ED7235C6580}"/>
              </a:ext>
            </a:extLst>
          </p:cNvPr>
          <p:cNvSpPr txBox="1"/>
          <p:nvPr/>
        </p:nvSpPr>
        <p:spPr>
          <a:xfrm>
            <a:off x="426027" y="4551218"/>
            <a:ext cx="39173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solidFill>
                  <a:srgbClr val="00426B"/>
                </a:solidFill>
              </a:rPr>
              <a:t>Content last reviewed: </a:t>
            </a:r>
            <a:endParaRPr lang="en-US" dirty="0"/>
          </a:p>
          <a:p>
            <a:r>
              <a:rPr lang="en-GB" sz="1000" b="1" dirty="0">
                <a:solidFill>
                  <a:srgbClr val="00426B"/>
                </a:solidFill>
              </a:rPr>
              <a:t>May 5, 2023</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7" descr="A woman and child look at a COVID test result"/>
          <p:cNvPicPr preferRelativeResize="0"/>
          <p:nvPr/>
        </p:nvPicPr>
        <p:blipFill rotWithShape="1">
          <a:blip r:embed="rId3">
            <a:alphaModFix/>
          </a:blip>
          <a:srcRect l="21178" r="21178"/>
          <a:stretch/>
        </p:blipFill>
        <p:spPr>
          <a:xfrm>
            <a:off x="312525" y="0"/>
            <a:ext cx="4445225" cy="5143500"/>
          </a:xfrm>
          <a:prstGeom prst="rect">
            <a:avLst/>
          </a:prstGeom>
          <a:noFill/>
          <a:ln>
            <a:noFill/>
          </a:ln>
        </p:spPr>
      </p:pic>
      <p:sp>
        <p:nvSpPr>
          <p:cNvPr id="163" name="Google Shape;163;p7">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pic>
        <p:nvPicPr>
          <p:cNvPr id="164" name="Google Shape;164;p7" descr="A lab technician doing testing"/>
          <p:cNvPicPr preferRelativeResize="0"/>
          <p:nvPr/>
        </p:nvPicPr>
        <p:blipFill rotWithShape="1">
          <a:blip r:embed="rId4">
            <a:alphaModFix/>
          </a:blip>
          <a:srcRect l="21636" r="21635"/>
          <a:stretch/>
        </p:blipFill>
        <p:spPr>
          <a:xfrm>
            <a:off x="4757750" y="0"/>
            <a:ext cx="4374551" cy="5143501"/>
          </a:xfrm>
          <a:prstGeom prst="rect">
            <a:avLst/>
          </a:prstGeom>
          <a:noFill/>
          <a:ln>
            <a:noFill/>
          </a:ln>
        </p:spPr>
      </p:pic>
      <p:grpSp>
        <p:nvGrpSpPr>
          <p:cNvPr id="165" name="Google Shape;165;p7">
            <a:extLst>
              <a:ext uri="{C183D7F6-B498-43B3-948B-1728B52AA6E4}">
                <adec:decorative xmlns:adec="http://schemas.microsoft.com/office/drawing/2017/decorative" val="1"/>
              </a:ext>
            </a:extLst>
          </p:cNvPr>
          <p:cNvGrpSpPr/>
          <p:nvPr/>
        </p:nvGrpSpPr>
        <p:grpSpPr>
          <a:xfrm>
            <a:off x="4555078" y="3673674"/>
            <a:ext cx="4835809" cy="1290204"/>
            <a:chOff x="-1606125" y="927957"/>
            <a:chExt cx="6079093" cy="1643781"/>
          </a:xfrm>
        </p:grpSpPr>
        <p:sp>
          <p:nvSpPr>
            <p:cNvPr id="166" name="Google Shape;166;p7"/>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7"/>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8" name="Google Shape;168;p7"/>
          <p:cNvSpPr txBox="1">
            <a:spLocks noGrp="1"/>
          </p:cNvSpPr>
          <p:nvPr>
            <p:ph type="title" idx="4294967295"/>
          </p:nvPr>
        </p:nvSpPr>
        <p:spPr>
          <a:xfrm>
            <a:off x="4675350" y="3726013"/>
            <a:ext cx="4323600" cy="8771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dirty="0">
                <a:solidFill>
                  <a:srgbClr val="E01782"/>
                </a:solidFill>
                <a:latin typeface="Arial"/>
                <a:ea typeface="Arial"/>
                <a:cs typeface="Arial"/>
                <a:sym typeface="Arial"/>
              </a:rPr>
              <a:t>COVID testing:</a:t>
            </a:r>
            <a:endParaRPr lang="en-GB" sz="1500" b="0" i="0" u="none" strike="noStrike" cap="none" dirty="0">
              <a:solidFill>
                <a:srgbClr val="E01782"/>
              </a:solidFill>
              <a:latin typeface="Arial"/>
              <a:ea typeface="Arial"/>
              <a:cs typeface="Arial"/>
              <a:sym typeface="Arial"/>
            </a:endParaRPr>
          </a:p>
          <a:p>
            <a:pPr marL="457200" marR="0" lvl="0" indent="-323850" algn="l" rtl="0">
              <a:lnSpc>
                <a:spcPct val="100000"/>
              </a:lnSpc>
              <a:spcBef>
                <a:spcPts val="0"/>
              </a:spcBef>
              <a:spcAft>
                <a:spcPts val="0"/>
              </a:spcAft>
              <a:buClr>
                <a:srgbClr val="0057B7"/>
              </a:buClr>
              <a:buSzPts val="1500"/>
              <a:buFont typeface="Arial"/>
              <a:buChar char="●"/>
            </a:pPr>
            <a:r>
              <a:rPr lang="en-GB" sz="1500" b="0" i="0" u="none" strike="noStrike" cap="none" dirty="0">
                <a:solidFill>
                  <a:srgbClr val="0057B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Rapid (antigen</a:t>
            </a:r>
            <a:r>
              <a:rPr lang="en-GB" sz="1500" b="0" i="0" u="none" strike="noStrike" cap="none" dirty="0">
                <a:solidFill>
                  <a:srgbClr val="0057B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 tests</a:t>
            </a:r>
            <a:endParaRPr lang="en-GB" sz="1500" b="1" i="0" u="none" strike="noStrike" cap="none" dirty="0">
              <a:solidFill>
                <a:srgbClr val="0057B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endParaRPr>
          </a:p>
          <a:p>
            <a:pPr marL="457200" marR="0" lvl="0" indent="-323850" algn="l" rtl="0">
              <a:lnSpc>
                <a:spcPct val="100000"/>
              </a:lnSpc>
              <a:spcBef>
                <a:spcPts val="0"/>
              </a:spcBef>
              <a:spcAft>
                <a:spcPts val="0"/>
              </a:spcAft>
              <a:buClr>
                <a:srgbClr val="0057B7"/>
              </a:buClr>
              <a:buSzPts val="1500"/>
              <a:buFont typeface="Arial"/>
              <a:buChar char="●"/>
            </a:pPr>
            <a:r>
              <a:rPr lang="en-GB" sz="1500" b="0" i="0" u="none" strike="noStrike" cap="none" dirty="0">
                <a:solidFill>
                  <a:srgbClr val="0057B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Laboratory tests </a:t>
            </a:r>
            <a:endParaRPr lang="en-GB" sz="1500" b="0" i="0" u="none" strike="noStrike" cap="none" dirty="0">
              <a:solidFill>
                <a:srgbClr val="0057B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9" descr="A sick child blows his nose"/>
          <p:cNvPicPr preferRelativeResize="0"/>
          <p:nvPr/>
        </p:nvPicPr>
        <p:blipFill rotWithShape="1">
          <a:blip r:embed="rId3">
            <a:alphaModFix/>
          </a:blip>
          <a:srcRect t="6128" b="6128"/>
          <a:stretch/>
        </p:blipFill>
        <p:spPr>
          <a:xfrm flipH="1">
            <a:off x="355500" y="0"/>
            <a:ext cx="8788500" cy="5143501"/>
          </a:xfrm>
          <a:prstGeom prst="rect">
            <a:avLst/>
          </a:prstGeom>
          <a:noFill/>
          <a:ln>
            <a:noFill/>
          </a:ln>
        </p:spPr>
      </p:pic>
      <p:grpSp>
        <p:nvGrpSpPr>
          <p:cNvPr id="174" name="Google Shape;174;p9">
            <a:extLst>
              <a:ext uri="{C183D7F6-B498-43B3-948B-1728B52AA6E4}">
                <adec:decorative xmlns:adec="http://schemas.microsoft.com/office/drawing/2017/decorative" val="1"/>
              </a:ext>
            </a:extLst>
          </p:cNvPr>
          <p:cNvGrpSpPr/>
          <p:nvPr/>
        </p:nvGrpSpPr>
        <p:grpSpPr>
          <a:xfrm>
            <a:off x="78" y="3409208"/>
            <a:ext cx="4293142" cy="1263150"/>
            <a:chOff x="-1606125" y="927957"/>
            <a:chExt cx="6079093" cy="1643781"/>
          </a:xfrm>
        </p:grpSpPr>
        <p:sp>
          <p:nvSpPr>
            <p:cNvPr id="175" name="Google Shape;175;p9"/>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9"/>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7" name="Google Shape;177;p9"/>
          <p:cNvSpPr txBox="1">
            <a:spLocks noGrp="1"/>
          </p:cNvSpPr>
          <p:nvPr>
            <p:ph type="title" idx="4294967295"/>
          </p:nvPr>
        </p:nvSpPr>
        <p:spPr>
          <a:xfrm>
            <a:off x="474225" y="3545150"/>
            <a:ext cx="3733054" cy="877133"/>
          </a:xfrm>
          <a:prstGeom prst="rect">
            <a:avLst/>
          </a:prstGeom>
          <a:noFill/>
          <a:ln>
            <a:noFill/>
          </a:ln>
        </p:spPr>
        <p:txBody>
          <a:bodyPr spcFirstLastPara="1" wrap="square" lIns="91425" tIns="91425" rIns="91425" bIns="91425" anchor="t" anchorCtr="0">
            <a:spAutoFit/>
          </a:bodyPr>
          <a:lstStyle/>
          <a:p>
            <a:pPr marL="0" lvl="0" indent="0">
              <a:buClr>
                <a:srgbClr val="000000"/>
              </a:buClr>
              <a:buSzPts val="1500"/>
            </a:pPr>
            <a:r>
              <a:rPr lang="en-US" sz="1500" b="1" dirty="0">
                <a:solidFill>
                  <a:srgbClr val="0057B7"/>
                </a:solidFill>
              </a:rPr>
              <a:t>What can children exposed to COVID do to reduce their chances of spreading the virus to others?</a:t>
            </a:r>
            <a:r>
              <a:rPr lang="en-ES" sz="1500" b="1" dirty="0">
                <a:solidFill>
                  <a:srgbClr val="0057B7"/>
                </a:solidFill>
              </a:rPr>
              <a:t> </a:t>
            </a:r>
            <a:endParaRPr sz="1500" b="1" dirty="0">
              <a:solidFill>
                <a:srgbClr val="0057B7"/>
              </a:solidFill>
            </a:endParaRPr>
          </a:p>
        </p:txBody>
      </p:sp>
      <p:sp>
        <p:nvSpPr>
          <p:cNvPr id="178" name="Google Shape;178;p9">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B6F3FC"/>
            </a:gs>
            <a:gs pos="64000">
              <a:srgbClr val="D7F6FB"/>
            </a:gs>
            <a:gs pos="100000">
              <a:srgbClr val="F8F9FA"/>
            </a:gs>
          </a:gsLst>
          <a:lin ang="5400012" scaled="0"/>
        </a:gradFill>
        <a:effectLst/>
      </p:bgPr>
    </p:bg>
    <p:spTree>
      <p:nvGrpSpPr>
        <p:cNvPr id="1" name="Shape 182"/>
        <p:cNvGrpSpPr/>
        <p:nvPr/>
      </p:nvGrpSpPr>
      <p:grpSpPr>
        <a:xfrm>
          <a:off x="0" y="0"/>
          <a:ext cx="0" cy="0"/>
          <a:chOff x="0" y="0"/>
          <a:chExt cx="0" cy="0"/>
        </a:xfrm>
      </p:grpSpPr>
      <p:sp>
        <p:nvSpPr>
          <p:cNvPr id="183" name="Google Shape;183;g12739ceab08_1_1">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grpSp>
        <p:nvGrpSpPr>
          <p:cNvPr id="184" name="Google Shape;184;g12739ceab08_1_1">
            <a:extLst>
              <a:ext uri="{C183D7F6-B498-43B3-948B-1728B52AA6E4}">
                <adec:decorative xmlns:adec="http://schemas.microsoft.com/office/drawing/2017/decorative" val="1"/>
              </a:ext>
            </a:extLst>
          </p:cNvPr>
          <p:cNvGrpSpPr/>
          <p:nvPr/>
        </p:nvGrpSpPr>
        <p:grpSpPr>
          <a:xfrm>
            <a:off x="-57" y="3068375"/>
            <a:ext cx="2573888" cy="799699"/>
            <a:chOff x="-1606125" y="927957"/>
            <a:chExt cx="6079093" cy="1643781"/>
          </a:xfrm>
        </p:grpSpPr>
        <p:sp>
          <p:nvSpPr>
            <p:cNvPr id="185" name="Google Shape;185;g12739ceab08_1_1"/>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12739ceab08_1_1"/>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7" name="Google Shape;187;g12739ceab08_1_1"/>
          <p:cNvSpPr txBox="1">
            <a:spLocks noGrp="1"/>
          </p:cNvSpPr>
          <p:nvPr>
            <p:ph type="title" idx="4294967295"/>
          </p:nvPr>
        </p:nvSpPr>
        <p:spPr>
          <a:xfrm>
            <a:off x="573054" y="3116100"/>
            <a:ext cx="1946626" cy="64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1500" b="1" i="0" u="none" strike="noStrike" cap="none" dirty="0">
                <a:solidFill>
                  <a:srgbClr val="0057B7"/>
                </a:solidFill>
                <a:latin typeface="Arial"/>
                <a:ea typeface="Arial"/>
                <a:cs typeface="Arial"/>
                <a:sym typeface="Arial"/>
              </a:rPr>
              <a:t>Myths and misinformation </a:t>
            </a:r>
            <a:endParaRPr dirty="0"/>
          </a:p>
        </p:txBody>
      </p:sp>
      <p:sp>
        <p:nvSpPr>
          <p:cNvPr id="188" name="Google Shape;188;g12739ceab08_1_1">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pic>
        <p:nvPicPr>
          <p:cNvPr id="189" name="Google Shape;189;g12739ceab08_1_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207616" y="180328"/>
            <a:ext cx="2453409" cy="1733108"/>
          </a:xfrm>
          <a:prstGeom prst="rect">
            <a:avLst/>
          </a:prstGeom>
          <a:noFill/>
          <a:ln>
            <a:noFill/>
          </a:ln>
        </p:spPr>
      </p:pic>
      <p:sp>
        <p:nvSpPr>
          <p:cNvPr id="190" name="Google Shape;190;g12739ceab08_1_1"/>
          <p:cNvSpPr txBox="1"/>
          <p:nvPr/>
        </p:nvSpPr>
        <p:spPr>
          <a:xfrm>
            <a:off x="1851896" y="546757"/>
            <a:ext cx="1259296" cy="1107965"/>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dirty="0">
                <a:solidFill>
                  <a:srgbClr val="E01782"/>
                </a:solidFill>
                <a:latin typeface="Caveat"/>
                <a:ea typeface="Caveat"/>
                <a:cs typeface="Caveat"/>
                <a:sym typeface="Caveat"/>
              </a:rPr>
              <a:t>False?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 sz="3000" b="1" i="0" u="none" strike="noStrike" cap="none" dirty="0">
                <a:solidFill>
                  <a:srgbClr val="E01782"/>
                </a:solidFill>
                <a:latin typeface="Caveat"/>
                <a:ea typeface="Caveat"/>
                <a:cs typeface="Caveat"/>
                <a:sym typeface="Caveat"/>
              </a:rPr>
              <a:t>True?</a:t>
            </a:r>
            <a:endParaRPr sz="3000" b="1" i="0" u="none" strike="noStrike" cap="none" dirty="0">
              <a:solidFill>
                <a:srgbClr val="E01782"/>
              </a:solidFill>
              <a:latin typeface="Caveat"/>
              <a:ea typeface="Caveat"/>
              <a:cs typeface="Caveat"/>
              <a:sym typeface="Caveat"/>
            </a:endParaRPr>
          </a:p>
        </p:txBody>
      </p:sp>
      <p:pic>
        <p:nvPicPr>
          <p:cNvPr id="191" name="Google Shape;191;g12739ceab08_1_1">
            <a:extLst>
              <a:ext uri="{C183D7F6-B498-43B3-948B-1728B52AA6E4}">
                <adec:decorative xmlns:adec="http://schemas.microsoft.com/office/drawing/2017/decorative" val="1"/>
              </a:ext>
            </a:extLst>
          </p:cNvPr>
          <p:cNvPicPr preferRelativeResize="0"/>
          <p:nvPr/>
        </p:nvPicPr>
        <p:blipFill rotWithShape="1">
          <a:blip r:embed="rId4">
            <a:alphaModFix/>
          </a:blip>
          <a:srcRect b="14221"/>
          <a:stretch/>
        </p:blipFill>
        <p:spPr>
          <a:xfrm>
            <a:off x="3849766" y="854775"/>
            <a:ext cx="3319130" cy="42887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D1F0"/>
        </a:solidFill>
        <a:effectLst/>
      </p:bgPr>
    </p:bg>
    <p:spTree>
      <p:nvGrpSpPr>
        <p:cNvPr id="1" name="Shape 195"/>
        <p:cNvGrpSpPr/>
        <p:nvPr/>
      </p:nvGrpSpPr>
      <p:grpSpPr>
        <a:xfrm>
          <a:off x="0" y="0"/>
          <a:ext cx="0" cy="0"/>
          <a:chOff x="0" y="0"/>
          <a:chExt cx="0" cy="0"/>
        </a:xfrm>
      </p:grpSpPr>
      <p:pic>
        <p:nvPicPr>
          <p:cNvPr id="196" name="Google Shape;196;p16" descr="a family smiling"/>
          <p:cNvPicPr preferRelativeResize="0"/>
          <p:nvPr/>
        </p:nvPicPr>
        <p:blipFill rotWithShape="1">
          <a:blip r:embed="rId3">
            <a:alphaModFix/>
          </a:blip>
          <a:srcRect t="8063" b="8062"/>
          <a:stretch/>
        </p:blipFill>
        <p:spPr>
          <a:xfrm>
            <a:off x="0" y="-1"/>
            <a:ext cx="9187141" cy="5143501"/>
          </a:xfrm>
          <a:prstGeom prst="rect">
            <a:avLst/>
          </a:prstGeom>
          <a:noFill/>
          <a:ln>
            <a:noFill/>
          </a:ln>
        </p:spPr>
      </p:pic>
      <p:grpSp>
        <p:nvGrpSpPr>
          <p:cNvPr id="197" name="Google Shape;197;p16">
            <a:extLst>
              <a:ext uri="{C183D7F6-B498-43B3-948B-1728B52AA6E4}">
                <adec:decorative xmlns:adec="http://schemas.microsoft.com/office/drawing/2017/decorative" val="1"/>
              </a:ext>
            </a:extLst>
          </p:cNvPr>
          <p:cNvGrpSpPr/>
          <p:nvPr/>
        </p:nvGrpSpPr>
        <p:grpSpPr>
          <a:xfrm>
            <a:off x="2996875" y="3408913"/>
            <a:ext cx="3229213" cy="764069"/>
            <a:chOff x="2717617" y="3982566"/>
            <a:chExt cx="6079092" cy="1180393"/>
          </a:xfrm>
        </p:grpSpPr>
        <p:sp>
          <p:nvSpPr>
            <p:cNvPr id="198" name="Google Shape;198;p16"/>
            <p:cNvSpPr/>
            <p:nvPr/>
          </p:nvSpPr>
          <p:spPr>
            <a:xfrm>
              <a:off x="2839309" y="4058659"/>
              <a:ext cx="5957400" cy="1104300"/>
            </a:xfrm>
            <a:prstGeom prst="round2DiagRect">
              <a:avLst>
                <a:gd name="adj1" fmla="val 16667"/>
                <a:gd name="adj2" fmla="val 0"/>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6"/>
            <p:cNvSpPr/>
            <p:nvPr/>
          </p:nvSpPr>
          <p:spPr>
            <a:xfrm>
              <a:off x="2717617" y="3982566"/>
              <a:ext cx="5957400" cy="1104300"/>
            </a:xfrm>
            <a:prstGeom prst="round2DiagRect">
              <a:avLst>
                <a:gd name="adj1" fmla="val 16667"/>
                <a:gd name="adj2" fmla="val 0"/>
              </a:avLst>
            </a:prstGeom>
            <a:solidFill>
              <a:srgbClr val="E017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0" name="Google Shape;200;p16"/>
          <p:cNvSpPr txBox="1">
            <a:spLocks noGrp="1"/>
          </p:cNvSpPr>
          <p:nvPr>
            <p:ph type="title" idx="4294967295"/>
          </p:nvPr>
        </p:nvSpPr>
        <p:spPr>
          <a:xfrm>
            <a:off x="1765350" y="3494989"/>
            <a:ext cx="56133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 sz="2200" b="1" i="0" u="none" strike="noStrike" cap="none">
                <a:solidFill>
                  <a:srgbClr val="FFFFFF"/>
                </a:solidFill>
                <a:latin typeface="Arial"/>
                <a:ea typeface="Arial"/>
                <a:cs typeface="Arial"/>
                <a:sym typeface="Arial"/>
              </a:rPr>
              <a:t>What did we learn?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D1F0"/>
        </a:solidFill>
        <a:effectLst/>
      </p:bgPr>
    </p:bg>
    <p:spTree>
      <p:nvGrpSpPr>
        <p:cNvPr id="1" name="Shape 204"/>
        <p:cNvGrpSpPr/>
        <p:nvPr/>
      </p:nvGrpSpPr>
      <p:grpSpPr>
        <a:xfrm>
          <a:off x="0" y="0"/>
          <a:ext cx="0" cy="0"/>
          <a:chOff x="0" y="0"/>
          <a:chExt cx="0" cy="0"/>
        </a:xfrm>
      </p:grpSpPr>
      <p:sp>
        <p:nvSpPr>
          <p:cNvPr id="205" name="Google Shape;205;p18"/>
          <p:cNvSpPr txBox="1">
            <a:spLocks noGrp="1"/>
          </p:cNvSpPr>
          <p:nvPr>
            <p:ph type="title" idx="4294967295"/>
          </p:nvPr>
        </p:nvSpPr>
        <p:spPr>
          <a:xfrm>
            <a:off x="242931" y="753865"/>
            <a:ext cx="2710500" cy="187740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426B"/>
                </a:solidFill>
                <a:latin typeface="Arial"/>
                <a:ea typeface="Arial"/>
                <a:cs typeface="Arial"/>
                <a:sym typeface="Arial"/>
              </a:rPr>
              <a:t>For more information about </a:t>
            </a:r>
            <a:r>
              <a:rPr lang="en" sz="2200" b="1" i="0" u="none" strike="noStrike" cap="none">
                <a:solidFill>
                  <a:srgbClr val="00426B"/>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the COVID-19</a:t>
            </a:r>
            <a:r>
              <a:rPr lang="en" sz="2200" b="1" i="0" u="none" strike="noStrike" cap="none">
                <a:solidFill>
                  <a:srgbClr val="00426B"/>
                </a:solidFill>
                <a:latin typeface="Arial"/>
                <a:ea typeface="Arial"/>
                <a:cs typeface="Arial"/>
                <a:sym typeface="Arial"/>
              </a:rPr>
              <a:t> vaccines, scan this QR code.</a:t>
            </a:r>
            <a:endParaRPr/>
          </a:p>
        </p:txBody>
      </p:sp>
      <p:sp>
        <p:nvSpPr>
          <p:cNvPr id="206" name="Google Shape;206;p18">
            <a:extLst>
              <a:ext uri="{C183D7F6-B498-43B3-948B-1728B52AA6E4}">
                <adec:decorative xmlns:adec="http://schemas.microsoft.com/office/drawing/2017/decorative" val="1"/>
              </a:ext>
            </a:extLst>
          </p:cNvPr>
          <p:cNvSpPr/>
          <p:nvPr/>
        </p:nvSpPr>
        <p:spPr>
          <a:xfrm flipH="1">
            <a:off x="355897" y="3094075"/>
            <a:ext cx="1743194" cy="1669310"/>
          </a:xfrm>
          <a:prstGeom prst="round2DiagRect">
            <a:avLst>
              <a:gd name="adj1" fmla="val 16667"/>
              <a:gd name="adj2" fmla="val 0"/>
            </a:avLst>
          </a:prstGeom>
          <a:solidFill>
            <a:srgbClr val="E017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01782"/>
              </a:solidFill>
              <a:latin typeface="Arial"/>
              <a:ea typeface="Arial"/>
              <a:cs typeface="Arial"/>
              <a:sym typeface="Arial"/>
            </a:endParaRPr>
          </a:p>
        </p:txBody>
      </p:sp>
      <p:pic>
        <p:nvPicPr>
          <p:cNvPr id="207" name="Google Shape;207;p18" descr="QR Code"/>
          <p:cNvPicPr preferRelativeResize="0"/>
          <p:nvPr/>
        </p:nvPicPr>
        <p:blipFill rotWithShape="1">
          <a:blip r:embed="rId3">
            <a:alphaModFix/>
          </a:blip>
          <a:srcRect/>
          <a:stretch/>
        </p:blipFill>
        <p:spPr>
          <a:xfrm>
            <a:off x="619613" y="3320838"/>
            <a:ext cx="1215775" cy="1215775"/>
          </a:xfrm>
          <a:prstGeom prst="rect">
            <a:avLst/>
          </a:prstGeom>
          <a:noFill/>
          <a:ln>
            <a:noFill/>
          </a:ln>
        </p:spPr>
      </p:pic>
      <p:sp>
        <p:nvSpPr>
          <p:cNvPr id="208" name="Google Shape;208;p18">
            <a:extLst>
              <a:ext uri="{C183D7F6-B498-43B3-948B-1728B52AA6E4}">
                <adec:decorative xmlns:adec="http://schemas.microsoft.com/office/drawing/2017/decorative" val="1"/>
              </a:ext>
            </a:extLst>
          </p:cNvPr>
          <p:cNvSpPr/>
          <p:nvPr/>
        </p:nvSpPr>
        <p:spPr>
          <a:xfrm flipH="1">
            <a:off x="3083442" y="150398"/>
            <a:ext cx="5890437" cy="4908041"/>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18"/>
          <p:cNvSpPr txBox="1"/>
          <p:nvPr/>
        </p:nvSpPr>
        <p:spPr>
          <a:xfrm>
            <a:off x="3181209" y="212651"/>
            <a:ext cx="5494958" cy="52319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dirty="0">
                <a:solidFill>
                  <a:srgbClr val="0070C0"/>
                </a:solidFill>
                <a:latin typeface="Arial"/>
                <a:ea typeface="Arial"/>
                <a:cs typeface="Arial"/>
                <a:sym typeface="Arial"/>
              </a:rPr>
              <a:t>Find COVID vaccines near you:</a:t>
            </a:r>
            <a:endParaRPr sz="2200" b="1" i="0" u="none" strike="noStrike" cap="none" dirty="0">
              <a:solidFill>
                <a:srgbClr val="0070C0"/>
              </a:solidFill>
              <a:latin typeface="Arial"/>
              <a:ea typeface="Arial"/>
              <a:cs typeface="Arial"/>
              <a:sym typeface="Arial"/>
            </a:endParaRPr>
          </a:p>
        </p:txBody>
      </p:sp>
      <p:sp>
        <p:nvSpPr>
          <p:cNvPr id="210" name="Google Shape;210;p18"/>
          <p:cNvSpPr txBox="1"/>
          <p:nvPr/>
        </p:nvSpPr>
        <p:spPr>
          <a:xfrm>
            <a:off x="4805914" y="1062769"/>
            <a:ext cx="4136068" cy="422057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dirty="0">
                <a:solidFill>
                  <a:srgbClr val="0057B7"/>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Ask a doctor</a:t>
            </a:r>
            <a:endParaRPr sz="1600" b="0" i="0" u="none" strike="noStrike" cap="none" dirty="0">
              <a:solidFill>
                <a:srgbClr val="0057B7"/>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rgbClr val="0057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rgbClr val="0057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600" b="0" i="0" u="none" strike="noStrike" cap="none" dirty="0">
                <a:solidFill>
                  <a:srgbClr val="0057B7"/>
                </a:solidFill>
                <a:latin typeface="Arial"/>
                <a:ea typeface="Arial"/>
                <a:cs typeface="Arial"/>
                <a:sym typeface="Arial"/>
              </a:rPr>
              <a:t>Visit the website </a:t>
            </a:r>
            <a:r>
              <a:rPr lang="en" sz="1600" b="0" i="0" u="sng" strike="noStrike" cap="none" dirty="0">
                <a:solidFill>
                  <a:srgbClr val="0057B7"/>
                </a:solidFill>
                <a:latin typeface="Arial"/>
                <a:ea typeface="Arial"/>
                <a:cs typeface="Arial"/>
                <a:sym typeface="Arial"/>
                <a:hlinkClick r:id="rId4">
                  <a:extLst>
                    <a:ext uri="{A12FA001-AC4F-418D-AE19-62706E023703}">
                      <ahyp:hlinkClr xmlns:ahyp="http://schemas.microsoft.com/office/drawing/2018/hyperlinkcolor" val="tx"/>
                    </a:ext>
                  </a:extLst>
                </a:hlinkClick>
              </a:rPr>
              <a:t>vaccines.gov</a:t>
            </a:r>
            <a:endParaRPr sz="1600" b="0" i="0" u="none" strike="noStrike" cap="none" dirty="0">
              <a:solidFill>
                <a:srgbClr val="0057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rgbClr val="0057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rgbClr val="0057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600" b="0" i="0" u="none" strike="noStrike" cap="none" dirty="0">
                <a:solidFill>
                  <a:srgbClr val="0057B7"/>
                </a:solidFill>
                <a:latin typeface="Arial"/>
                <a:ea typeface="Arial"/>
                <a:cs typeface="Arial"/>
                <a:sym typeface="Arial"/>
              </a:rPr>
              <a:t>Call 1-800-232-0233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rgbClr val="0057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rgbClr val="0057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600" b="0" i="0" u="none" strike="noStrike" cap="none" dirty="0">
                <a:solidFill>
                  <a:srgbClr val="0057B7"/>
                </a:solidFill>
                <a:latin typeface="Arial"/>
                <a:ea typeface="Arial"/>
                <a:cs typeface="Arial"/>
                <a:sym typeface="Arial"/>
              </a:rPr>
              <a:t>Text your ZIP code to 438829</a:t>
            </a:r>
            <a:endParaRPr sz="1600" b="0" i="0" u="none" strike="noStrike" cap="none" dirty="0">
              <a:solidFill>
                <a:srgbClr val="0057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rgbClr val="0057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rgbClr val="0057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600" b="0" i="0" u="none" strike="noStrike" cap="none" dirty="0">
                <a:solidFill>
                  <a:srgbClr val="0057B7"/>
                </a:solidFill>
                <a:latin typeface="Arial"/>
                <a:ea typeface="Arial"/>
                <a:cs typeface="Arial"/>
                <a:sym typeface="Arial"/>
              </a:rPr>
              <a:t>Stay informed of community events hosted by schools, clinics, churches, and other community organizations </a:t>
            </a:r>
            <a:endParaRPr sz="1600" b="0" i="0" u="none" strike="noStrike" cap="none" dirty="0">
              <a:solidFill>
                <a:srgbClr val="0057B7"/>
              </a:solidFill>
              <a:latin typeface="Arial"/>
              <a:ea typeface="Arial"/>
              <a:cs typeface="Arial"/>
              <a:sym typeface="Arial"/>
            </a:endParaRPr>
          </a:p>
        </p:txBody>
      </p:sp>
      <p:pic>
        <p:nvPicPr>
          <p:cNvPr id="211" name="Google Shape;211;p1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003897" y="1135239"/>
            <a:ext cx="522669" cy="428417"/>
          </a:xfrm>
          <a:prstGeom prst="rect">
            <a:avLst/>
          </a:prstGeom>
          <a:noFill/>
          <a:ln>
            <a:noFill/>
          </a:ln>
        </p:spPr>
      </p:pic>
      <p:pic>
        <p:nvPicPr>
          <p:cNvPr id="212" name="Google Shape;212;p18">
            <a:extLst>
              <a:ext uri="{C183D7F6-B498-43B3-948B-1728B52AA6E4}">
                <adec:decorative xmlns:adec="http://schemas.microsoft.com/office/drawing/2017/decorative" val="1"/>
              </a:ext>
            </a:extLst>
          </p:cNvPr>
          <p:cNvPicPr preferRelativeResize="0"/>
          <p:nvPr/>
        </p:nvPicPr>
        <p:blipFill rotWithShape="1">
          <a:blip r:embed="rId6">
            <a:alphaModFix/>
          </a:blip>
          <a:srcRect r="-13973"/>
          <a:stretch/>
        </p:blipFill>
        <p:spPr>
          <a:xfrm>
            <a:off x="4073901" y="1815075"/>
            <a:ext cx="452300" cy="396850"/>
          </a:xfrm>
          <a:prstGeom prst="rect">
            <a:avLst/>
          </a:prstGeom>
          <a:noFill/>
          <a:ln>
            <a:noFill/>
          </a:ln>
        </p:spPr>
      </p:pic>
      <p:pic>
        <p:nvPicPr>
          <p:cNvPr id="213" name="Google Shape;213;p18">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4127130" y="2460923"/>
            <a:ext cx="313436" cy="508906"/>
          </a:xfrm>
          <a:prstGeom prst="rect">
            <a:avLst/>
          </a:prstGeom>
          <a:noFill/>
          <a:ln>
            <a:noFill/>
          </a:ln>
        </p:spPr>
      </p:pic>
      <p:pic>
        <p:nvPicPr>
          <p:cNvPr id="214" name="Google Shape;214;p18">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4124030" y="3190507"/>
            <a:ext cx="452303" cy="527687"/>
          </a:xfrm>
          <a:prstGeom prst="rect">
            <a:avLst/>
          </a:prstGeom>
          <a:noFill/>
          <a:ln>
            <a:noFill/>
          </a:ln>
        </p:spPr>
      </p:pic>
      <p:pic>
        <p:nvPicPr>
          <p:cNvPr id="215" name="Google Shape;215;p18">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4100772" y="4070363"/>
            <a:ext cx="566922" cy="46011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01782"/>
        </a:solidFill>
        <a:effectLst/>
      </p:bgPr>
    </p:bg>
    <p:spTree>
      <p:nvGrpSpPr>
        <p:cNvPr id="1" name="Shape 219"/>
        <p:cNvGrpSpPr/>
        <p:nvPr/>
      </p:nvGrpSpPr>
      <p:grpSpPr>
        <a:xfrm>
          <a:off x="0" y="0"/>
          <a:ext cx="0" cy="0"/>
          <a:chOff x="0" y="0"/>
          <a:chExt cx="0" cy="0"/>
        </a:xfrm>
      </p:grpSpPr>
      <p:sp>
        <p:nvSpPr>
          <p:cNvPr id="220" name="Google Shape;220;p19"/>
          <p:cNvSpPr txBox="1">
            <a:spLocks noGrp="1"/>
          </p:cNvSpPr>
          <p:nvPr>
            <p:ph type="title" idx="4294967295"/>
          </p:nvPr>
        </p:nvSpPr>
        <p:spPr>
          <a:xfrm>
            <a:off x="3165225" y="3316994"/>
            <a:ext cx="2813700" cy="45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500"/>
              <a:buFont typeface="Arial"/>
              <a:buNone/>
            </a:pPr>
            <a:r>
              <a:rPr lang="en" sz="1500" b="0" i="0" u="none" strike="noStrike" cap="none">
                <a:solidFill>
                  <a:srgbClr val="F8F9FA"/>
                </a:solidFill>
                <a:latin typeface="Arial"/>
                <a:ea typeface="Arial"/>
                <a:cs typeface="Arial"/>
                <a:sym typeface="Arial"/>
              </a:rPr>
              <a:t>vaccines.gov| vacunas.gov</a:t>
            </a:r>
            <a:endParaRPr dirty="0"/>
          </a:p>
        </p:txBody>
      </p:sp>
      <p:pic>
        <p:nvPicPr>
          <p:cNvPr id="221" name="Google Shape;221;p19" descr="We Can Do This logo"/>
          <p:cNvPicPr preferRelativeResize="0"/>
          <p:nvPr/>
        </p:nvPicPr>
        <p:blipFill rotWithShape="1">
          <a:blip r:embed="rId3">
            <a:alphaModFix/>
          </a:blip>
          <a:srcRect/>
          <a:stretch/>
        </p:blipFill>
        <p:spPr>
          <a:xfrm>
            <a:off x="3581213" y="1734875"/>
            <a:ext cx="1981576" cy="1535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B6F3FC"/>
            </a:gs>
            <a:gs pos="64000">
              <a:srgbClr val="D7F6FB"/>
            </a:gs>
            <a:gs pos="100000">
              <a:srgbClr val="F8F9FA"/>
            </a:gs>
          </a:gsLst>
          <a:lin ang="5400012" scaled="0"/>
        </a:gradFill>
        <a:effectLst/>
      </p:bgPr>
    </p:bg>
    <p:spTree>
      <p:nvGrpSpPr>
        <p:cNvPr id="1" name="Shape 67"/>
        <p:cNvGrpSpPr/>
        <p:nvPr/>
      </p:nvGrpSpPr>
      <p:grpSpPr>
        <a:xfrm>
          <a:off x="0" y="0"/>
          <a:ext cx="0" cy="0"/>
          <a:chOff x="0" y="0"/>
          <a:chExt cx="0" cy="0"/>
        </a:xfrm>
      </p:grpSpPr>
      <p:sp>
        <p:nvSpPr>
          <p:cNvPr id="68" name="Google Shape;68;p3">
            <a:extLst>
              <a:ext uri="{C183D7F6-B498-43B3-948B-1728B52AA6E4}">
                <adec:decorative xmlns:adec="http://schemas.microsoft.com/office/drawing/2017/decorative" val="1"/>
              </a:ext>
            </a:extLst>
          </p:cNvPr>
          <p:cNvSpPr/>
          <p:nvPr/>
        </p:nvSpPr>
        <p:spPr>
          <a:xfrm>
            <a:off x="0" y="-15300"/>
            <a:ext cx="3492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grpSp>
        <p:nvGrpSpPr>
          <p:cNvPr id="69" name="Google Shape;69;p3">
            <a:extLst>
              <a:ext uri="{C183D7F6-B498-43B3-948B-1728B52AA6E4}">
                <adec:decorative xmlns:adec="http://schemas.microsoft.com/office/drawing/2017/decorative" val="1"/>
              </a:ext>
            </a:extLst>
          </p:cNvPr>
          <p:cNvGrpSpPr/>
          <p:nvPr/>
        </p:nvGrpSpPr>
        <p:grpSpPr>
          <a:xfrm>
            <a:off x="126" y="889371"/>
            <a:ext cx="2664071" cy="723916"/>
            <a:chOff x="-1606125" y="927957"/>
            <a:chExt cx="6079093" cy="1643781"/>
          </a:xfrm>
        </p:grpSpPr>
        <p:sp>
          <p:nvSpPr>
            <p:cNvPr id="70" name="Google Shape;70;p3"/>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3"/>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 name="Google Shape;72;p3"/>
          <p:cNvSpPr txBox="1">
            <a:spLocks noGrp="1"/>
          </p:cNvSpPr>
          <p:nvPr>
            <p:ph type="title" idx="4294967295"/>
          </p:nvPr>
        </p:nvSpPr>
        <p:spPr>
          <a:xfrm>
            <a:off x="421843" y="910946"/>
            <a:ext cx="2170217" cy="64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dirty="0">
                <a:solidFill>
                  <a:srgbClr val="0057B7"/>
                </a:solidFill>
                <a:latin typeface="Arial"/>
                <a:ea typeface="Arial"/>
                <a:cs typeface="Arial"/>
                <a:sym typeface="Arial"/>
              </a:rPr>
              <a:t>What is COVID and how does it spread?</a:t>
            </a:r>
            <a:endParaRPr dirty="0"/>
          </a:p>
        </p:txBody>
      </p:sp>
      <p:sp>
        <p:nvSpPr>
          <p:cNvPr id="73" name="Google Shape;73;p3">
            <a:extLst>
              <a:ext uri="{C183D7F6-B498-43B3-948B-1728B52AA6E4}">
                <adec:decorative xmlns:adec="http://schemas.microsoft.com/office/drawing/2017/decorative" val="1"/>
              </a:ext>
            </a:extLst>
          </p:cNvPr>
          <p:cNvSpPr/>
          <p:nvPr/>
        </p:nvSpPr>
        <p:spPr>
          <a:xfrm>
            <a:off x="0" y="-15300"/>
            <a:ext cx="3492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pic>
        <p:nvPicPr>
          <p:cNvPr id="74" name="Google Shape;74;p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48857" y="1500448"/>
            <a:ext cx="559702" cy="539496"/>
          </a:xfrm>
          <a:prstGeom prst="rect">
            <a:avLst/>
          </a:prstGeom>
          <a:noFill/>
          <a:ln>
            <a:noFill/>
          </a:ln>
        </p:spPr>
      </p:pic>
      <p:sp>
        <p:nvSpPr>
          <p:cNvPr id="75" name="Google Shape;75;p3"/>
          <p:cNvSpPr/>
          <p:nvPr/>
        </p:nvSpPr>
        <p:spPr>
          <a:xfrm>
            <a:off x="6483096" y="1451436"/>
            <a:ext cx="2505456"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57B7"/>
                </a:solidFill>
                <a:latin typeface="Arial"/>
                <a:ea typeface="Arial"/>
                <a:cs typeface="Arial"/>
                <a:sym typeface="Arial"/>
              </a:rPr>
              <a:t>It is a disease caused by the SARS-CoV-2 virus.</a:t>
            </a:r>
            <a:endParaRPr/>
          </a:p>
        </p:txBody>
      </p:sp>
      <p:sp>
        <p:nvSpPr>
          <p:cNvPr id="76" name="Google Shape;76;p3"/>
          <p:cNvSpPr txBox="1"/>
          <p:nvPr/>
        </p:nvSpPr>
        <p:spPr>
          <a:xfrm>
            <a:off x="6013938" y="2263620"/>
            <a:ext cx="3130200" cy="2601300"/>
          </a:xfrm>
          <a:prstGeom prst="rect">
            <a:avLst/>
          </a:prstGeom>
          <a:noFill/>
          <a:ln>
            <a:noFill/>
          </a:ln>
        </p:spPr>
        <p:txBody>
          <a:bodyPr spcFirstLastPara="1" wrap="square" lIns="91425" tIns="45700" rIns="91425" bIns="45700" anchor="t" anchorCtr="0">
            <a:spAutoFit/>
          </a:bodyPr>
          <a:lstStyle/>
          <a:p>
            <a:pPr marL="47625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57B7"/>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It is spread from an infected person </a:t>
            </a:r>
            <a:r>
              <a:rPr lang="en" sz="1500" b="1" i="0" u="none" strike="noStrike" cap="none">
                <a:solidFill>
                  <a:srgbClr val="0057B7"/>
                </a:solidFill>
                <a:latin typeface="Arial"/>
                <a:ea typeface="Arial"/>
                <a:cs typeface="Arial"/>
                <a:sym typeface="Arial"/>
              </a:rPr>
              <a:t>to others by respiratory particles.</a:t>
            </a:r>
            <a:endParaRPr sz="1500" b="1" i="0" u="none" strike="noStrike" cap="none">
              <a:solidFill>
                <a:srgbClr val="0057B7"/>
              </a:solidFill>
              <a:latin typeface="Arial"/>
              <a:ea typeface="Arial"/>
              <a:cs typeface="Arial"/>
              <a:sym typeface="Arial"/>
            </a:endParaRPr>
          </a:p>
          <a:p>
            <a:pPr marL="47625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57B7"/>
              </a:solidFill>
              <a:latin typeface="Arial"/>
              <a:ea typeface="Arial"/>
              <a:cs typeface="Arial"/>
              <a:sym typeface="Arial"/>
            </a:endParaRPr>
          </a:p>
          <a:p>
            <a:pPr marL="742950" marR="0" lvl="0" indent="-171450" algn="l" rtl="0">
              <a:lnSpc>
                <a:spcPct val="100000"/>
              </a:lnSpc>
              <a:spcBef>
                <a:spcPts val="0"/>
              </a:spcBef>
              <a:spcAft>
                <a:spcPts val="0"/>
              </a:spcAft>
              <a:buClr>
                <a:srgbClr val="E01782"/>
              </a:buClr>
              <a:buSzPts val="1500"/>
              <a:buFont typeface="Arial"/>
              <a:buNone/>
            </a:pPr>
            <a:endParaRPr sz="1500" b="1" i="0" u="none" strike="noStrike" cap="none">
              <a:solidFill>
                <a:srgbClr val="0057B7"/>
              </a:solidFill>
              <a:latin typeface="Arial"/>
              <a:ea typeface="Arial"/>
              <a:cs typeface="Arial"/>
              <a:sym typeface="Arial"/>
            </a:endParaRPr>
          </a:p>
          <a:p>
            <a:pPr marL="476250" marR="0" lvl="4" indent="0" algn="l" rtl="0">
              <a:lnSpc>
                <a:spcPct val="100000"/>
              </a:lnSpc>
              <a:spcBef>
                <a:spcPts val="0"/>
              </a:spcBef>
              <a:spcAft>
                <a:spcPts val="0"/>
              </a:spcAft>
              <a:buClr>
                <a:srgbClr val="000000"/>
              </a:buClr>
              <a:buSzPts val="1500"/>
              <a:buFont typeface="Arial"/>
              <a:buNone/>
            </a:pPr>
            <a:r>
              <a:rPr lang="en" sz="1500" b="1" i="0" u="none" strike="noStrike" cap="none">
                <a:solidFill>
                  <a:srgbClr val="0057B7"/>
                </a:solidFill>
                <a:latin typeface="Arial"/>
                <a:ea typeface="Arial"/>
                <a:cs typeface="Arial"/>
                <a:sym typeface="Arial"/>
              </a:rPr>
              <a:t>Inhaling through the nose or mouth.</a:t>
            </a:r>
            <a:endParaRPr sz="1500" b="1" i="0" u="none" strike="noStrike" cap="none">
              <a:solidFill>
                <a:srgbClr val="0057B7"/>
              </a:solidFill>
              <a:latin typeface="Arial"/>
              <a:ea typeface="Arial"/>
              <a:cs typeface="Arial"/>
              <a:sym typeface="Arial"/>
            </a:endParaRPr>
          </a:p>
          <a:p>
            <a:pPr marL="476250" marR="0" lvl="4" indent="0" algn="l" rtl="0">
              <a:lnSpc>
                <a:spcPct val="100000"/>
              </a:lnSpc>
              <a:spcBef>
                <a:spcPts val="0"/>
              </a:spcBef>
              <a:spcAft>
                <a:spcPts val="0"/>
              </a:spcAft>
              <a:buClr>
                <a:srgbClr val="000000"/>
              </a:buClr>
              <a:buSzPts val="1500"/>
              <a:buFont typeface="Arial"/>
              <a:buNone/>
            </a:pPr>
            <a:endParaRPr sz="1400" b="0" i="0" u="none" strike="noStrike" cap="none">
              <a:solidFill>
                <a:srgbClr val="0057B7"/>
              </a:solidFill>
              <a:latin typeface="Arial"/>
              <a:ea typeface="Arial"/>
              <a:cs typeface="Arial"/>
              <a:sym typeface="Arial"/>
            </a:endParaRPr>
          </a:p>
          <a:p>
            <a:pPr marL="476250" marR="0" lvl="4" indent="0" algn="l" rtl="0">
              <a:lnSpc>
                <a:spcPct val="100000"/>
              </a:lnSpc>
              <a:spcBef>
                <a:spcPts val="0"/>
              </a:spcBef>
              <a:spcAft>
                <a:spcPts val="0"/>
              </a:spcAft>
              <a:buClr>
                <a:srgbClr val="000000"/>
              </a:buClr>
              <a:buSzPts val="1500"/>
              <a:buFont typeface="Arial"/>
              <a:buNone/>
            </a:pPr>
            <a:r>
              <a:rPr lang="en" sz="1500" b="1" i="0" u="none" strike="noStrike" cap="none">
                <a:solidFill>
                  <a:srgbClr val="0057B7"/>
                </a:solidFill>
                <a:latin typeface="Arial"/>
                <a:ea typeface="Arial"/>
                <a:cs typeface="Arial"/>
                <a:sym typeface="Arial"/>
              </a:rPr>
              <a:t>Touching the eyes, nose or mouth with the hands.</a:t>
            </a:r>
            <a:endParaRPr sz="1500" b="1" i="0" u="none" strike="noStrike" cap="none">
              <a:solidFill>
                <a:srgbClr val="0057B7"/>
              </a:solidFill>
              <a:latin typeface="Arial"/>
              <a:ea typeface="Arial"/>
              <a:cs typeface="Arial"/>
              <a:sym typeface="Arial"/>
            </a:endParaRPr>
          </a:p>
          <a:p>
            <a:pPr marL="476250" marR="0" lvl="4" indent="0" algn="l" rtl="0">
              <a:lnSpc>
                <a:spcPct val="100000"/>
              </a:lnSpc>
              <a:spcBef>
                <a:spcPts val="0"/>
              </a:spcBef>
              <a:spcAft>
                <a:spcPts val="0"/>
              </a:spcAft>
              <a:buClr>
                <a:srgbClr val="000000"/>
              </a:buClr>
              <a:buSzPts val="1500"/>
              <a:buFont typeface="Arial"/>
              <a:buNone/>
            </a:pPr>
            <a:endParaRPr sz="1400" b="0" i="0" u="none" strike="noStrike" cap="none">
              <a:solidFill>
                <a:srgbClr val="0057B7"/>
              </a:solidFill>
              <a:latin typeface="Arial"/>
              <a:ea typeface="Arial"/>
              <a:cs typeface="Arial"/>
              <a:sym typeface="Arial"/>
            </a:endParaRPr>
          </a:p>
        </p:txBody>
      </p:sp>
      <p:pic>
        <p:nvPicPr>
          <p:cNvPr id="77" name="Google Shape;77;p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894114" y="2369128"/>
            <a:ext cx="601279" cy="601279"/>
          </a:xfrm>
          <a:prstGeom prst="rect">
            <a:avLst/>
          </a:prstGeom>
          <a:noFill/>
          <a:ln>
            <a:noFill/>
          </a:ln>
        </p:spPr>
      </p:pic>
      <p:pic>
        <p:nvPicPr>
          <p:cNvPr id="78" name="Google Shape;78;p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5867819" y="3370916"/>
            <a:ext cx="548343" cy="483996"/>
          </a:xfrm>
          <a:prstGeom prst="rect">
            <a:avLst/>
          </a:prstGeom>
          <a:noFill/>
          <a:ln>
            <a:noFill/>
          </a:ln>
        </p:spPr>
      </p:pic>
      <p:pic>
        <p:nvPicPr>
          <p:cNvPr id="79" name="Google Shape;79;p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894115" y="4116334"/>
            <a:ext cx="548727" cy="548727"/>
          </a:xfrm>
          <a:prstGeom prst="rect">
            <a:avLst/>
          </a:prstGeom>
          <a:noFill/>
          <a:ln>
            <a:noFill/>
          </a:ln>
        </p:spPr>
      </p:pic>
      <p:pic>
        <p:nvPicPr>
          <p:cNvPr id="80" name="Google Shape;80;p3">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2109185" y="338328"/>
            <a:ext cx="3343455" cy="47411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0" descr="A family smiling">
            <a:extLst>
              <a:ext uri="{C183D7F6-B498-43B3-948B-1728B52AA6E4}">
                <adec:decorative xmlns:adec="http://schemas.microsoft.com/office/drawing/2017/decorative" val="0"/>
              </a:ext>
            </a:extLst>
          </p:cNvPr>
          <p:cNvPicPr preferRelativeResize="0"/>
          <p:nvPr/>
        </p:nvPicPr>
        <p:blipFill rotWithShape="1">
          <a:blip r:embed="rId3">
            <a:alphaModFix/>
          </a:blip>
          <a:srcRect t="7769" b="7770"/>
          <a:stretch/>
        </p:blipFill>
        <p:spPr>
          <a:xfrm>
            <a:off x="0" y="-2"/>
            <a:ext cx="9144000" cy="5143501"/>
          </a:xfrm>
          <a:prstGeom prst="rect">
            <a:avLst/>
          </a:prstGeom>
          <a:noFill/>
          <a:ln>
            <a:noFill/>
          </a:ln>
        </p:spPr>
      </p:pic>
      <p:grpSp>
        <p:nvGrpSpPr>
          <p:cNvPr id="86" name="Google Shape;86;p10">
            <a:extLst>
              <a:ext uri="{C183D7F6-B498-43B3-948B-1728B52AA6E4}">
                <adec:decorative xmlns:adec="http://schemas.microsoft.com/office/drawing/2017/decorative" val="1"/>
              </a:ext>
            </a:extLst>
          </p:cNvPr>
          <p:cNvGrpSpPr/>
          <p:nvPr/>
        </p:nvGrpSpPr>
        <p:grpSpPr>
          <a:xfrm>
            <a:off x="112" y="3700802"/>
            <a:ext cx="4025478" cy="827479"/>
            <a:chOff x="-1606125" y="927957"/>
            <a:chExt cx="6079093" cy="1643781"/>
          </a:xfrm>
        </p:grpSpPr>
        <p:sp>
          <p:nvSpPr>
            <p:cNvPr id="87" name="Google Shape;87;p10"/>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0"/>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 name="Google Shape;89;p10">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sp>
        <p:nvSpPr>
          <p:cNvPr id="90" name="Google Shape;90;p10"/>
          <p:cNvSpPr txBox="1">
            <a:spLocks noGrp="1"/>
          </p:cNvSpPr>
          <p:nvPr>
            <p:ph type="title" idx="4294967295"/>
          </p:nvPr>
        </p:nvSpPr>
        <p:spPr>
          <a:xfrm>
            <a:off x="535343" y="3805060"/>
            <a:ext cx="35796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dirty="0">
                <a:solidFill>
                  <a:srgbClr val="E01782"/>
                </a:solidFill>
                <a:latin typeface="Arial"/>
                <a:ea typeface="Arial"/>
                <a:cs typeface="Arial"/>
                <a:sym typeface="Arial"/>
              </a:rPr>
              <a:t>COVID in children: </a:t>
            </a:r>
            <a:r>
              <a:rPr lang="en" sz="1500" b="1" i="0" u="none" strike="noStrike" cap="none" dirty="0">
                <a:solidFill>
                  <a:srgbClr val="0C57B7"/>
                </a:solidFill>
                <a:latin typeface="Arial"/>
                <a:ea typeface="Arial"/>
                <a:cs typeface="Arial"/>
                <a:sym typeface="Arial"/>
              </a:rPr>
              <a:t>The most important </a:t>
            </a:r>
            <a:r>
              <a:rPr lang="en" sz="1500" b="1" i="0" u="none" strike="noStrike" cap="none" dirty="0">
                <a:solidFill>
                  <a:srgbClr val="0C57B7"/>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thing</a:t>
            </a:r>
            <a:r>
              <a:rPr lang="en" sz="1500" b="1" i="0" u="none" strike="noStrike" cap="none" dirty="0">
                <a:solidFill>
                  <a:srgbClr val="0C57B7"/>
                </a:solidFill>
                <a:latin typeface="Arial"/>
                <a:ea typeface="Arial"/>
                <a:cs typeface="Arial"/>
                <a:sym typeface="Arial"/>
              </a:rPr>
              <a:t>s you should know.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5" descr="A mom checking the temperature on her daughter  ">
            <a:extLst>
              <a:ext uri="{C183D7F6-B498-43B3-948B-1728B52AA6E4}">
                <adec:decorative xmlns:adec="http://schemas.microsoft.com/office/drawing/2017/decorative" val="0"/>
              </a:ext>
            </a:extLst>
          </p:cNvPr>
          <p:cNvPicPr preferRelativeResize="0"/>
          <p:nvPr/>
        </p:nvPicPr>
        <p:blipFill rotWithShape="1">
          <a:blip r:embed="rId3">
            <a:alphaModFix/>
          </a:blip>
          <a:srcRect l="15070" r="15071"/>
          <a:stretch/>
        </p:blipFill>
        <p:spPr>
          <a:xfrm>
            <a:off x="291475" y="0"/>
            <a:ext cx="5403224" cy="5143500"/>
          </a:xfrm>
          <a:prstGeom prst="rect">
            <a:avLst/>
          </a:prstGeom>
          <a:noFill/>
          <a:ln>
            <a:noFill/>
          </a:ln>
        </p:spPr>
      </p:pic>
      <p:sp>
        <p:nvSpPr>
          <p:cNvPr id="96" name="Google Shape;96;p5">
            <a:extLst>
              <a:ext uri="{C183D7F6-B498-43B3-948B-1728B52AA6E4}">
                <adec:decorative xmlns:adec="http://schemas.microsoft.com/office/drawing/2017/decorative" val="1"/>
              </a:ext>
            </a:extLst>
          </p:cNvPr>
          <p:cNvSpPr/>
          <p:nvPr/>
        </p:nvSpPr>
        <p:spPr>
          <a:xfrm>
            <a:off x="5627775" y="150"/>
            <a:ext cx="35163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7" name="Google Shape;97;p5">
            <a:extLst>
              <a:ext uri="{C183D7F6-B498-43B3-948B-1728B52AA6E4}">
                <adec:decorative xmlns:adec="http://schemas.microsoft.com/office/drawing/2017/decorative" val="1"/>
              </a:ext>
            </a:extLst>
          </p:cNvPr>
          <p:cNvGrpSpPr/>
          <p:nvPr/>
        </p:nvGrpSpPr>
        <p:grpSpPr>
          <a:xfrm>
            <a:off x="-95" y="3864062"/>
            <a:ext cx="3735754" cy="792302"/>
            <a:chOff x="-1606125" y="927957"/>
            <a:chExt cx="6079093" cy="1643781"/>
          </a:xfrm>
        </p:grpSpPr>
        <p:sp>
          <p:nvSpPr>
            <p:cNvPr id="98" name="Google Shape;98;p5"/>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5"/>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0" name="Google Shape;100;p5"/>
          <p:cNvSpPr txBox="1">
            <a:spLocks noGrp="1"/>
          </p:cNvSpPr>
          <p:nvPr>
            <p:ph type="title" idx="4294967295"/>
          </p:nvPr>
        </p:nvSpPr>
        <p:spPr>
          <a:xfrm>
            <a:off x="431700" y="3930039"/>
            <a:ext cx="3114388" cy="64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dirty="0">
                <a:solidFill>
                  <a:srgbClr val="0057B7"/>
                </a:solidFill>
                <a:latin typeface="Arial"/>
                <a:ea typeface="Arial"/>
                <a:cs typeface="Arial"/>
                <a:sym typeface="Arial"/>
              </a:rPr>
              <a:t>These are the most common symptoms of COVID in children:</a:t>
            </a:r>
            <a:endParaRPr dirty="0"/>
          </a:p>
        </p:txBody>
      </p:sp>
      <p:sp>
        <p:nvSpPr>
          <p:cNvPr id="101" name="Google Shape;101;p5"/>
          <p:cNvSpPr txBox="1"/>
          <p:nvPr/>
        </p:nvSpPr>
        <p:spPr>
          <a:xfrm>
            <a:off x="5412470" y="691035"/>
            <a:ext cx="4058400" cy="3879000"/>
          </a:xfrm>
          <a:prstGeom prst="rect">
            <a:avLst/>
          </a:prstGeom>
          <a:noFill/>
          <a:ln>
            <a:noFill/>
          </a:ln>
        </p:spPr>
        <p:txBody>
          <a:bodyPr spcFirstLastPara="1" wrap="square" lIns="91425" tIns="91425" rIns="91425" bIns="91425" anchor="t" anchorCtr="0">
            <a:spAutoFit/>
          </a:bodyPr>
          <a:lstStyle/>
          <a:p>
            <a:pPr marL="762000" marR="0" lvl="0" indent="-285750" algn="l" rtl="0">
              <a:lnSpc>
                <a:spcPct val="150000"/>
              </a:lnSpc>
              <a:spcBef>
                <a:spcPts val="0"/>
              </a:spcBef>
              <a:spcAft>
                <a:spcPts val="0"/>
              </a:spcAft>
              <a:buClr>
                <a:srgbClr val="E01782"/>
              </a:buClr>
              <a:buSzPts val="1500"/>
              <a:buFont typeface="Noto Sans Symbols"/>
              <a:buChar char="❖"/>
            </a:pPr>
            <a:r>
              <a:rPr lang="en" sz="1500" b="1" i="0" u="none" strike="noStrike" cap="none" dirty="0">
                <a:solidFill>
                  <a:srgbClr val="0057B7"/>
                </a:solidFill>
                <a:latin typeface="Arial"/>
                <a:ea typeface="Arial"/>
                <a:cs typeface="Arial"/>
                <a:sym typeface="Arial"/>
              </a:rPr>
              <a:t>Fever or chills</a:t>
            </a:r>
            <a:endParaRPr sz="1500" b="1" i="0" u="none" strike="noStrike" cap="none" dirty="0">
              <a:solidFill>
                <a:srgbClr val="0057B7"/>
              </a:solidFill>
              <a:latin typeface="Arial"/>
              <a:ea typeface="Arial"/>
              <a:cs typeface="Arial"/>
              <a:sym typeface="Arial"/>
            </a:endParaRPr>
          </a:p>
          <a:p>
            <a:pPr marL="762000" marR="0" lvl="0" indent="-285750" algn="l" rtl="0">
              <a:lnSpc>
                <a:spcPct val="150000"/>
              </a:lnSpc>
              <a:spcBef>
                <a:spcPts val="0"/>
              </a:spcBef>
              <a:spcAft>
                <a:spcPts val="0"/>
              </a:spcAft>
              <a:buClr>
                <a:srgbClr val="E01782"/>
              </a:buClr>
              <a:buSzPts val="1500"/>
              <a:buFont typeface="Noto Sans Symbols"/>
              <a:buChar char="❖"/>
            </a:pPr>
            <a:r>
              <a:rPr lang="en" sz="1500" b="1" i="0" u="none" strike="noStrike" cap="none" dirty="0">
                <a:solidFill>
                  <a:srgbClr val="0057B7"/>
                </a:solidFill>
                <a:latin typeface="Arial"/>
                <a:ea typeface="Arial"/>
                <a:cs typeface="Arial"/>
                <a:sym typeface="Arial"/>
              </a:rPr>
              <a:t>Cough</a:t>
            </a:r>
            <a:endParaRPr sz="1500" b="1" i="0" u="none" strike="noStrike" cap="none" dirty="0">
              <a:solidFill>
                <a:srgbClr val="0057B7"/>
              </a:solidFill>
              <a:latin typeface="Arial"/>
              <a:ea typeface="Arial"/>
              <a:cs typeface="Arial"/>
              <a:sym typeface="Arial"/>
            </a:endParaRPr>
          </a:p>
          <a:p>
            <a:pPr marL="762000" marR="0" lvl="0" indent="-285750" algn="l" rtl="0">
              <a:lnSpc>
                <a:spcPct val="150000"/>
              </a:lnSpc>
              <a:spcBef>
                <a:spcPts val="0"/>
              </a:spcBef>
              <a:spcAft>
                <a:spcPts val="0"/>
              </a:spcAft>
              <a:buClr>
                <a:srgbClr val="E01782"/>
              </a:buClr>
              <a:buSzPts val="1500"/>
              <a:buFont typeface="Noto Sans Symbols"/>
              <a:buChar char="❖"/>
            </a:pPr>
            <a:r>
              <a:rPr lang="en" sz="1500" b="1" i="0" u="none" strike="noStrike" cap="none" dirty="0">
                <a:solidFill>
                  <a:srgbClr val="0057B7"/>
                </a:solidFill>
                <a:latin typeface="Arial"/>
                <a:ea typeface="Arial"/>
                <a:cs typeface="Arial"/>
                <a:sym typeface="Arial"/>
              </a:rPr>
              <a:t>Difficulty breathing</a:t>
            </a:r>
            <a:endParaRPr sz="1500" b="1" i="0" u="none" strike="noStrike" cap="none" dirty="0">
              <a:solidFill>
                <a:srgbClr val="0057B7"/>
              </a:solidFill>
              <a:latin typeface="Arial"/>
              <a:ea typeface="Arial"/>
              <a:cs typeface="Arial"/>
              <a:sym typeface="Arial"/>
            </a:endParaRPr>
          </a:p>
          <a:p>
            <a:pPr marL="762000" marR="0" lvl="0" indent="-285750" algn="l" rtl="0">
              <a:lnSpc>
                <a:spcPct val="150000"/>
              </a:lnSpc>
              <a:spcBef>
                <a:spcPts val="0"/>
              </a:spcBef>
              <a:spcAft>
                <a:spcPts val="0"/>
              </a:spcAft>
              <a:buClr>
                <a:srgbClr val="E01782"/>
              </a:buClr>
              <a:buSzPts val="1500"/>
              <a:buFont typeface="Noto Sans Symbols"/>
              <a:buChar char="❖"/>
            </a:pPr>
            <a:r>
              <a:rPr lang="en" sz="1500" b="1" i="0" u="none" strike="noStrike" cap="none" dirty="0">
                <a:solidFill>
                  <a:srgbClr val="0057B7"/>
                </a:solidFill>
                <a:latin typeface="Arial"/>
                <a:ea typeface="Arial"/>
                <a:cs typeface="Arial"/>
                <a:sym typeface="Arial"/>
              </a:rPr>
              <a:t>Fatigue</a:t>
            </a:r>
            <a:endParaRPr sz="1500" b="1" i="0" u="none" strike="noStrike" cap="none" dirty="0">
              <a:solidFill>
                <a:srgbClr val="0057B7"/>
              </a:solidFill>
              <a:latin typeface="Arial"/>
              <a:ea typeface="Arial"/>
              <a:cs typeface="Arial"/>
              <a:sym typeface="Arial"/>
            </a:endParaRPr>
          </a:p>
          <a:p>
            <a:pPr marL="762000" marR="0" lvl="0" indent="-285750" algn="l" rtl="0">
              <a:lnSpc>
                <a:spcPct val="150000"/>
              </a:lnSpc>
              <a:spcBef>
                <a:spcPts val="0"/>
              </a:spcBef>
              <a:spcAft>
                <a:spcPts val="0"/>
              </a:spcAft>
              <a:buClr>
                <a:srgbClr val="E01782"/>
              </a:buClr>
              <a:buSzPts val="1500"/>
              <a:buFont typeface="Noto Sans Symbols"/>
              <a:buChar char="❖"/>
            </a:pPr>
            <a:r>
              <a:rPr lang="en" sz="1500" b="1" i="0" u="none" strike="noStrike" cap="none" dirty="0">
                <a:solidFill>
                  <a:srgbClr val="0057B7"/>
                </a:solidFill>
                <a:latin typeface="Arial"/>
                <a:ea typeface="Arial"/>
                <a:cs typeface="Arial"/>
                <a:sym typeface="Arial"/>
              </a:rPr>
              <a:t>Body aches</a:t>
            </a:r>
            <a:endParaRPr sz="1500" b="1" i="0" u="none" strike="noStrike" cap="none" dirty="0">
              <a:solidFill>
                <a:srgbClr val="0057B7"/>
              </a:solidFill>
              <a:latin typeface="Arial"/>
              <a:ea typeface="Arial"/>
              <a:cs typeface="Arial"/>
              <a:sym typeface="Arial"/>
            </a:endParaRPr>
          </a:p>
          <a:p>
            <a:pPr marL="762000" marR="0" lvl="0" indent="-285750" algn="l" rtl="0">
              <a:lnSpc>
                <a:spcPct val="150000"/>
              </a:lnSpc>
              <a:spcBef>
                <a:spcPts val="0"/>
              </a:spcBef>
              <a:spcAft>
                <a:spcPts val="0"/>
              </a:spcAft>
              <a:buClr>
                <a:srgbClr val="E01782"/>
              </a:buClr>
              <a:buSzPts val="1500"/>
              <a:buFont typeface="Noto Sans Symbols"/>
              <a:buChar char="❖"/>
            </a:pPr>
            <a:r>
              <a:rPr lang="en" sz="1500" b="1" i="0" u="none" strike="noStrike" cap="none" dirty="0">
                <a:solidFill>
                  <a:srgbClr val="0057B7"/>
                </a:solidFill>
                <a:latin typeface="Arial"/>
                <a:ea typeface="Arial"/>
                <a:cs typeface="Arial"/>
                <a:sym typeface="Arial"/>
              </a:rPr>
              <a:t>Headache</a:t>
            </a:r>
            <a:endParaRPr sz="1500" b="1" i="0" u="none" strike="noStrike" cap="none" dirty="0">
              <a:solidFill>
                <a:srgbClr val="0057B7"/>
              </a:solidFill>
              <a:latin typeface="Arial"/>
              <a:ea typeface="Arial"/>
              <a:cs typeface="Arial"/>
              <a:sym typeface="Arial"/>
            </a:endParaRPr>
          </a:p>
          <a:p>
            <a:pPr marL="762000" marR="0" lvl="0" indent="-285750" algn="l" rtl="0">
              <a:lnSpc>
                <a:spcPct val="150000"/>
              </a:lnSpc>
              <a:spcBef>
                <a:spcPts val="0"/>
              </a:spcBef>
              <a:spcAft>
                <a:spcPts val="0"/>
              </a:spcAft>
              <a:buClr>
                <a:srgbClr val="E01782"/>
              </a:buClr>
              <a:buSzPts val="1500"/>
              <a:buFont typeface="Noto Sans Symbols"/>
              <a:buChar char="❖"/>
            </a:pPr>
            <a:r>
              <a:rPr lang="en" sz="1500" b="1" i="0" u="none" strike="noStrike" cap="none" dirty="0">
                <a:solidFill>
                  <a:srgbClr val="0057B7"/>
                </a:solidFill>
                <a:latin typeface="Arial"/>
                <a:ea typeface="Arial"/>
                <a:cs typeface="Arial"/>
                <a:sym typeface="Arial"/>
              </a:rPr>
              <a:t>Loss of smell or taste</a:t>
            </a:r>
            <a:endParaRPr sz="1500" b="1" i="0" u="none" strike="noStrike" cap="none" dirty="0">
              <a:solidFill>
                <a:srgbClr val="0057B7"/>
              </a:solidFill>
              <a:latin typeface="Arial"/>
              <a:ea typeface="Arial"/>
              <a:cs typeface="Arial"/>
              <a:sym typeface="Arial"/>
            </a:endParaRPr>
          </a:p>
          <a:p>
            <a:pPr marL="762000" marR="0" lvl="0" indent="-285750" algn="l" rtl="0">
              <a:lnSpc>
                <a:spcPct val="150000"/>
              </a:lnSpc>
              <a:spcBef>
                <a:spcPts val="0"/>
              </a:spcBef>
              <a:spcAft>
                <a:spcPts val="0"/>
              </a:spcAft>
              <a:buClr>
                <a:srgbClr val="E01782"/>
              </a:buClr>
              <a:buSzPts val="1500"/>
              <a:buFont typeface="Noto Sans Symbols"/>
              <a:buChar char="❖"/>
            </a:pPr>
            <a:r>
              <a:rPr lang="en" sz="1500" b="1" i="0" u="none" strike="noStrike" cap="none" dirty="0">
                <a:solidFill>
                  <a:srgbClr val="0057B7"/>
                </a:solidFill>
                <a:latin typeface="Arial"/>
                <a:ea typeface="Arial"/>
                <a:cs typeface="Arial"/>
                <a:sym typeface="Arial"/>
              </a:rPr>
              <a:t>Sore throat</a:t>
            </a:r>
            <a:endParaRPr sz="1500" b="1" i="0" u="none" strike="noStrike" cap="none" dirty="0">
              <a:solidFill>
                <a:srgbClr val="0057B7"/>
              </a:solidFill>
              <a:latin typeface="Arial"/>
              <a:ea typeface="Arial"/>
              <a:cs typeface="Arial"/>
              <a:sym typeface="Arial"/>
            </a:endParaRPr>
          </a:p>
          <a:p>
            <a:pPr marL="762000" marR="0" lvl="0" indent="-285750" algn="l" rtl="0">
              <a:lnSpc>
                <a:spcPct val="150000"/>
              </a:lnSpc>
              <a:spcBef>
                <a:spcPts val="0"/>
              </a:spcBef>
              <a:spcAft>
                <a:spcPts val="0"/>
              </a:spcAft>
              <a:buClr>
                <a:srgbClr val="E01782"/>
              </a:buClr>
              <a:buSzPts val="1500"/>
              <a:buFont typeface="Noto Sans Symbols"/>
              <a:buChar char="❖"/>
            </a:pPr>
            <a:r>
              <a:rPr lang="en" sz="1500" b="1" i="0" u="none" strike="noStrike" cap="none" dirty="0">
                <a:solidFill>
                  <a:srgbClr val="0057B7"/>
                </a:solidFill>
                <a:latin typeface="Arial"/>
                <a:ea typeface="Arial"/>
                <a:cs typeface="Arial"/>
                <a:sym typeface="Arial"/>
              </a:rPr>
              <a:t>Congestion or runny nose</a:t>
            </a:r>
            <a:endParaRPr sz="1500" b="1" i="0" u="none" strike="noStrike" cap="none" dirty="0">
              <a:solidFill>
                <a:srgbClr val="0057B7"/>
              </a:solidFill>
              <a:latin typeface="Arial"/>
              <a:ea typeface="Arial"/>
              <a:cs typeface="Arial"/>
              <a:sym typeface="Arial"/>
            </a:endParaRPr>
          </a:p>
          <a:p>
            <a:pPr marL="762000" marR="0" lvl="0" indent="-285750" algn="l" rtl="0">
              <a:lnSpc>
                <a:spcPct val="150000"/>
              </a:lnSpc>
              <a:spcBef>
                <a:spcPts val="0"/>
              </a:spcBef>
              <a:spcAft>
                <a:spcPts val="0"/>
              </a:spcAft>
              <a:buClr>
                <a:srgbClr val="E01782"/>
              </a:buClr>
              <a:buSzPts val="1500"/>
              <a:buFont typeface="Noto Sans Symbols"/>
              <a:buChar char="❖"/>
            </a:pPr>
            <a:r>
              <a:rPr lang="en" sz="1500" b="1" i="0" u="none" strike="noStrike" cap="none" dirty="0">
                <a:solidFill>
                  <a:srgbClr val="0057B7"/>
                </a:solidFill>
                <a:latin typeface="Arial"/>
                <a:ea typeface="Arial"/>
                <a:cs typeface="Arial"/>
                <a:sym typeface="Arial"/>
              </a:rPr>
              <a:t>Nausea or vomiting </a:t>
            </a:r>
            <a:endParaRPr sz="1500" b="1" i="0" u="none" strike="noStrike" cap="none" dirty="0">
              <a:solidFill>
                <a:srgbClr val="0057B7"/>
              </a:solidFill>
              <a:latin typeface="Arial"/>
              <a:ea typeface="Arial"/>
              <a:cs typeface="Arial"/>
              <a:sym typeface="Arial"/>
            </a:endParaRPr>
          </a:p>
          <a:p>
            <a:pPr marL="762000" marR="0" lvl="0" indent="-285750" algn="l" rtl="0">
              <a:lnSpc>
                <a:spcPct val="150000"/>
              </a:lnSpc>
              <a:spcBef>
                <a:spcPts val="0"/>
              </a:spcBef>
              <a:spcAft>
                <a:spcPts val="0"/>
              </a:spcAft>
              <a:buClr>
                <a:srgbClr val="E01782"/>
              </a:buClr>
              <a:buSzPts val="1500"/>
              <a:buFont typeface="Noto Sans Symbols"/>
              <a:buChar char="❖"/>
            </a:pPr>
            <a:r>
              <a:rPr lang="en" sz="1500" b="1" i="0" u="none" strike="noStrike" cap="none" dirty="0">
                <a:solidFill>
                  <a:srgbClr val="0057B7"/>
                </a:solidFill>
                <a:latin typeface="Arial"/>
                <a:ea typeface="Arial"/>
                <a:cs typeface="Arial"/>
                <a:sym typeface="Arial"/>
              </a:rPr>
              <a:t>Diarrhea </a:t>
            </a:r>
            <a:endParaRPr sz="1500" b="1" i="0" u="none" strike="noStrike" cap="none" dirty="0">
              <a:solidFill>
                <a:srgbClr val="0057B7"/>
              </a:solidFill>
              <a:latin typeface="Arial"/>
              <a:ea typeface="Arial"/>
              <a:cs typeface="Arial"/>
              <a:sym typeface="Arial"/>
            </a:endParaRPr>
          </a:p>
        </p:txBody>
      </p:sp>
      <p:sp>
        <p:nvSpPr>
          <p:cNvPr id="102" name="Google Shape;102;p5">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17265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8" descr="A child washes his hands"/>
          <p:cNvPicPr preferRelativeResize="0"/>
          <p:nvPr/>
        </p:nvPicPr>
        <p:blipFill rotWithShape="1">
          <a:blip r:embed="rId3">
            <a:alphaModFix/>
          </a:blip>
          <a:srcRect l="2851" r="2852"/>
          <a:stretch/>
        </p:blipFill>
        <p:spPr>
          <a:xfrm>
            <a:off x="355500" y="6550"/>
            <a:ext cx="6121829" cy="5136950"/>
          </a:xfrm>
          <a:prstGeom prst="rect">
            <a:avLst/>
          </a:prstGeom>
          <a:noFill/>
          <a:ln>
            <a:noFill/>
          </a:ln>
        </p:spPr>
      </p:pic>
      <p:grpSp>
        <p:nvGrpSpPr>
          <p:cNvPr id="108" name="Google Shape;108;p8">
            <a:extLst>
              <a:ext uri="{C183D7F6-B498-43B3-948B-1728B52AA6E4}">
                <adec:decorative xmlns:adec="http://schemas.microsoft.com/office/drawing/2017/decorative" val="1"/>
              </a:ext>
            </a:extLst>
          </p:cNvPr>
          <p:cNvGrpSpPr/>
          <p:nvPr/>
        </p:nvGrpSpPr>
        <p:grpSpPr>
          <a:xfrm>
            <a:off x="-92" y="3769893"/>
            <a:ext cx="3289701" cy="797563"/>
            <a:chOff x="-1606125" y="927957"/>
            <a:chExt cx="6079093" cy="1643781"/>
          </a:xfrm>
        </p:grpSpPr>
        <p:sp>
          <p:nvSpPr>
            <p:cNvPr id="109" name="Google Shape;109;p8"/>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57B7"/>
                </a:solidFill>
                <a:latin typeface="Arial"/>
                <a:ea typeface="Arial"/>
                <a:cs typeface="Arial"/>
                <a:sym typeface="Arial"/>
              </a:endParaRPr>
            </a:p>
          </p:txBody>
        </p:sp>
        <p:sp>
          <p:nvSpPr>
            <p:cNvPr id="110" name="Google Shape;110;p8"/>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1" name="Google Shape;111;p8"/>
          <p:cNvSpPr txBox="1">
            <a:spLocks noGrp="1"/>
          </p:cNvSpPr>
          <p:nvPr>
            <p:ph type="title" idx="4294967295"/>
          </p:nvPr>
        </p:nvSpPr>
        <p:spPr>
          <a:xfrm>
            <a:off x="431699" y="3827300"/>
            <a:ext cx="2779851" cy="64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E01782"/>
                </a:solidFill>
                <a:latin typeface="Arial"/>
                <a:ea typeface="Arial"/>
                <a:cs typeface="Arial"/>
                <a:sym typeface="Arial"/>
              </a:rPr>
              <a:t>The most important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E01782"/>
                </a:solidFill>
                <a:latin typeface="Arial"/>
                <a:ea typeface="Arial"/>
                <a:cs typeface="Arial"/>
                <a:sym typeface="Arial"/>
              </a:rPr>
              <a:t>actions to protect children: </a:t>
            </a:r>
            <a:endParaRPr/>
          </a:p>
        </p:txBody>
      </p:sp>
      <p:sp>
        <p:nvSpPr>
          <p:cNvPr id="112" name="Google Shape;112;p8">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sp>
        <p:nvSpPr>
          <p:cNvPr id="113" name="Google Shape;113;p8">
            <a:extLst>
              <a:ext uri="{C183D7F6-B498-43B3-948B-1728B52AA6E4}">
                <adec:decorative xmlns:adec="http://schemas.microsoft.com/office/drawing/2017/decorative" val="1"/>
              </a:ext>
            </a:extLst>
          </p:cNvPr>
          <p:cNvSpPr/>
          <p:nvPr/>
        </p:nvSpPr>
        <p:spPr>
          <a:xfrm>
            <a:off x="5890500" y="0"/>
            <a:ext cx="32535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8"/>
          <p:cNvSpPr txBox="1"/>
          <p:nvPr/>
        </p:nvSpPr>
        <p:spPr>
          <a:xfrm>
            <a:off x="6802711" y="868533"/>
            <a:ext cx="2366400" cy="3647122"/>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E01782"/>
                </a:solidFill>
                <a:latin typeface="Arial"/>
                <a:ea typeface="Arial"/>
                <a:cs typeface="Arial"/>
                <a:sym typeface="Arial"/>
              </a:rPr>
              <a:t>Get vaccinated </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E0178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E0178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500"/>
              <a:buFont typeface="Arial"/>
              <a:buNone/>
            </a:pPr>
            <a:br>
              <a:rPr lang="en" sz="1500" b="1" i="0" u="none" strike="noStrike" cap="none">
                <a:solidFill>
                  <a:srgbClr val="E01782"/>
                </a:solidFill>
                <a:latin typeface="Arial"/>
                <a:ea typeface="Arial"/>
                <a:cs typeface="Arial"/>
                <a:sym typeface="Arial"/>
              </a:rPr>
            </a:br>
            <a:r>
              <a:rPr lang="en" sz="1500" b="1" i="0" u="none" strike="noStrike" cap="none">
                <a:solidFill>
                  <a:srgbClr val="E01782"/>
                </a:solidFill>
                <a:latin typeface="Arial"/>
                <a:ea typeface="Arial"/>
                <a:cs typeface="Arial"/>
                <a:sym typeface="Arial"/>
              </a:rPr>
              <a:t>Wear a mask when needed</a:t>
            </a:r>
            <a:br>
              <a:rPr lang="en" sz="1500" b="1" i="0" u="none" strike="noStrike" cap="none">
                <a:solidFill>
                  <a:srgbClr val="E01782"/>
                </a:solidFill>
                <a:latin typeface="Arial"/>
                <a:ea typeface="Arial"/>
                <a:cs typeface="Arial"/>
                <a:sym typeface="Arial"/>
              </a:rPr>
            </a:br>
            <a:endParaRPr sz="1500" b="1" i="0" u="none" strike="noStrike" cap="none">
              <a:solidFill>
                <a:srgbClr val="E0178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E0178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E0178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E01782"/>
                </a:solidFill>
                <a:latin typeface="Arial"/>
                <a:ea typeface="Arial"/>
                <a:cs typeface="Arial"/>
                <a:sym typeface="Arial"/>
              </a:rPr>
              <a:t>Social distancing as needed</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E0178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E0178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E0178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E01782"/>
                </a:solidFill>
                <a:latin typeface="Arial"/>
                <a:ea typeface="Arial"/>
                <a:cs typeface="Arial"/>
                <a:sym typeface="Arial"/>
              </a:rPr>
              <a:t>Wash your hands </a:t>
            </a:r>
            <a:endParaRPr sz="1500" b="1" i="0" u="none" strike="noStrike" cap="none">
              <a:solidFill>
                <a:srgbClr val="E01782"/>
              </a:solidFill>
              <a:latin typeface="Arial"/>
              <a:ea typeface="Arial"/>
              <a:cs typeface="Arial"/>
              <a:sym typeface="Arial"/>
            </a:endParaRPr>
          </a:p>
        </p:txBody>
      </p:sp>
      <p:pic>
        <p:nvPicPr>
          <p:cNvPr id="115" name="Google Shape;115;p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1434462">
            <a:off x="6220517" y="856233"/>
            <a:ext cx="675730" cy="675730"/>
          </a:xfrm>
          <a:prstGeom prst="rect">
            <a:avLst/>
          </a:prstGeom>
          <a:noFill/>
          <a:ln>
            <a:noFill/>
          </a:ln>
        </p:spPr>
      </p:pic>
      <p:pic>
        <p:nvPicPr>
          <p:cNvPr id="116" name="Google Shape;116;p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141834" y="1858238"/>
            <a:ext cx="900813" cy="445169"/>
          </a:xfrm>
          <a:prstGeom prst="rect">
            <a:avLst/>
          </a:prstGeom>
          <a:noFill/>
          <a:ln>
            <a:noFill/>
          </a:ln>
        </p:spPr>
      </p:pic>
      <p:pic>
        <p:nvPicPr>
          <p:cNvPr id="117" name="Google Shape;117;p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070062" y="3000476"/>
            <a:ext cx="1078909" cy="502393"/>
          </a:xfrm>
          <a:prstGeom prst="rect">
            <a:avLst/>
          </a:prstGeom>
          <a:noFill/>
          <a:ln>
            <a:noFill/>
          </a:ln>
        </p:spPr>
      </p:pic>
      <p:pic>
        <p:nvPicPr>
          <p:cNvPr id="118" name="Google Shape;118;p8">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6309000" y="3950331"/>
            <a:ext cx="691116" cy="7073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4" descr="Doctor holding a vial of liquid"/>
          <p:cNvPicPr preferRelativeResize="0"/>
          <p:nvPr/>
        </p:nvPicPr>
        <p:blipFill rotWithShape="1">
          <a:blip r:embed="rId3">
            <a:alphaModFix/>
          </a:blip>
          <a:srcRect t="6028" b="6029"/>
          <a:stretch/>
        </p:blipFill>
        <p:spPr>
          <a:xfrm>
            <a:off x="349200" y="-15300"/>
            <a:ext cx="8794800" cy="5158799"/>
          </a:xfrm>
          <a:prstGeom prst="rect">
            <a:avLst/>
          </a:prstGeom>
          <a:noFill/>
          <a:ln>
            <a:noFill/>
          </a:ln>
        </p:spPr>
      </p:pic>
      <p:grpSp>
        <p:nvGrpSpPr>
          <p:cNvPr id="124" name="Google Shape;124;p4">
            <a:extLst>
              <a:ext uri="{C183D7F6-B498-43B3-948B-1728B52AA6E4}">
                <adec:decorative xmlns:adec="http://schemas.microsoft.com/office/drawing/2017/decorative" val="1"/>
              </a:ext>
            </a:extLst>
          </p:cNvPr>
          <p:cNvGrpSpPr/>
          <p:nvPr/>
        </p:nvGrpSpPr>
        <p:grpSpPr>
          <a:xfrm>
            <a:off x="-152" y="3625703"/>
            <a:ext cx="3992289" cy="1116058"/>
            <a:chOff x="-1606125" y="927957"/>
            <a:chExt cx="6079093" cy="1643781"/>
          </a:xfrm>
        </p:grpSpPr>
        <p:sp>
          <p:nvSpPr>
            <p:cNvPr id="125" name="Google Shape;125;p4"/>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7" name="Google Shape;127;p4"/>
          <p:cNvSpPr txBox="1">
            <a:spLocks noGrp="1"/>
          </p:cNvSpPr>
          <p:nvPr>
            <p:ph type="title" idx="4294967295"/>
          </p:nvPr>
        </p:nvSpPr>
        <p:spPr>
          <a:xfrm>
            <a:off x="604208" y="3742665"/>
            <a:ext cx="3638182" cy="8771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dirty="0">
                <a:solidFill>
                  <a:srgbClr val="0057B7"/>
                </a:solidFill>
                <a:latin typeface="Arial"/>
                <a:ea typeface="Arial"/>
                <a:cs typeface="Arial"/>
                <a:sym typeface="Arial"/>
              </a:rPr>
              <a:t>The importance of vaccines for children against a virus that is constantly changing.</a:t>
            </a:r>
            <a:endParaRPr dirty="0"/>
          </a:p>
        </p:txBody>
      </p:sp>
      <p:sp>
        <p:nvSpPr>
          <p:cNvPr id="128" name="Google Shape;128;p4">
            <a:extLst>
              <a:ext uri="{C183D7F6-B498-43B3-948B-1728B52AA6E4}">
                <adec:decorative xmlns:adec="http://schemas.microsoft.com/office/drawing/2017/decorative" val="1"/>
              </a:ext>
            </a:extLst>
          </p:cNvPr>
          <p:cNvSpPr/>
          <p:nvPr/>
        </p:nvSpPr>
        <p:spPr>
          <a:xfrm>
            <a:off x="0" y="-15300"/>
            <a:ext cx="349200" cy="51588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0178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01783"/>
        </a:solidFill>
        <a:effectLst/>
      </p:bgPr>
    </p:bg>
    <p:spTree>
      <p:nvGrpSpPr>
        <p:cNvPr id="1" name="Shape 122"/>
        <p:cNvGrpSpPr/>
        <p:nvPr/>
      </p:nvGrpSpPr>
      <p:grpSpPr>
        <a:xfrm>
          <a:off x="0" y="0"/>
          <a:ext cx="0" cy="0"/>
          <a:chOff x="0" y="0"/>
          <a:chExt cx="0" cy="0"/>
        </a:xfrm>
      </p:grpSpPr>
      <p:grpSp>
        <p:nvGrpSpPr>
          <p:cNvPr id="124" name="Google Shape;124;p4">
            <a:extLst>
              <a:ext uri="{C183D7F6-B498-43B3-948B-1728B52AA6E4}">
                <adec:decorative xmlns:adec="http://schemas.microsoft.com/office/drawing/2017/decorative" val="1"/>
              </a:ext>
            </a:extLst>
          </p:cNvPr>
          <p:cNvGrpSpPr/>
          <p:nvPr/>
        </p:nvGrpSpPr>
        <p:grpSpPr>
          <a:xfrm>
            <a:off x="-152" y="3610099"/>
            <a:ext cx="4397054" cy="1131662"/>
            <a:chOff x="-1606125" y="927957"/>
            <a:chExt cx="6079093" cy="1643781"/>
          </a:xfrm>
        </p:grpSpPr>
        <p:sp>
          <p:nvSpPr>
            <p:cNvPr id="125" name="Google Shape;125;p4"/>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7" name="Google Shape;127;p4"/>
          <p:cNvSpPr txBox="1">
            <a:spLocks noGrp="1"/>
          </p:cNvSpPr>
          <p:nvPr>
            <p:ph type="title" idx="4294967295"/>
          </p:nvPr>
        </p:nvSpPr>
        <p:spPr>
          <a:xfrm>
            <a:off x="604208" y="3742665"/>
            <a:ext cx="3638182" cy="877133"/>
          </a:xfrm>
          <a:prstGeom prst="rect">
            <a:avLst/>
          </a:prstGeom>
          <a:noFill/>
          <a:ln>
            <a:noFill/>
          </a:ln>
        </p:spPr>
        <p:txBody>
          <a:bodyPr spcFirstLastPara="1" wrap="square" lIns="91425" tIns="91425" rIns="91425" bIns="91425" anchor="t" anchorCtr="0">
            <a:spAutoFit/>
          </a:bodyPr>
          <a:lstStyle/>
          <a:p>
            <a:pPr>
              <a:buClr>
                <a:srgbClr val="000000"/>
              </a:buClr>
              <a:buSzPts val="1500"/>
            </a:pPr>
            <a:r>
              <a:rPr lang="en-ES" sz="1500" b="1" dirty="0">
                <a:solidFill>
                  <a:srgbClr val="0057B7"/>
                </a:solidFill>
              </a:rPr>
              <a:t>COVID Vaccine Dose Recommendations for Unvaccinated Individuals as of April 2023</a:t>
            </a:r>
            <a:endParaRPr sz="1500" b="1" dirty="0">
              <a:solidFill>
                <a:srgbClr val="0057B7"/>
              </a:solidFill>
            </a:endParaRPr>
          </a:p>
        </p:txBody>
      </p:sp>
      <p:sp>
        <p:nvSpPr>
          <p:cNvPr id="128" name="Google Shape;128;p4">
            <a:extLst>
              <a:ext uri="{C183D7F6-B498-43B3-948B-1728B52AA6E4}">
                <adec:decorative xmlns:adec="http://schemas.microsoft.com/office/drawing/2017/decorative" val="1"/>
              </a:ext>
            </a:extLst>
          </p:cNvPr>
          <p:cNvSpPr/>
          <p:nvPr/>
        </p:nvSpPr>
        <p:spPr>
          <a:xfrm>
            <a:off x="0" y="-15300"/>
            <a:ext cx="349200" cy="51588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01782"/>
              </a:solidFill>
              <a:latin typeface="Arial"/>
              <a:ea typeface="Arial"/>
              <a:cs typeface="Arial"/>
              <a:sym typeface="Arial"/>
            </a:endParaRPr>
          </a:p>
        </p:txBody>
      </p:sp>
      <p:pic>
        <p:nvPicPr>
          <p:cNvPr id="4" name="Picture 2" descr="Children ages 6 months to 4 years Pfizer-BioNTech dose 1 than three weeks until dose 2 and then two months does 3.">
            <a:extLst>
              <a:ext uri="{FF2B5EF4-FFF2-40B4-BE49-F238E27FC236}">
                <a16:creationId xmlns:a16="http://schemas.microsoft.com/office/drawing/2014/main" id="{6B87795A-511C-F841-4428-08BDA409C1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32" b="75987"/>
          <a:stretch/>
        </p:blipFill>
        <p:spPr bwMode="auto">
          <a:xfrm>
            <a:off x="593047" y="752492"/>
            <a:ext cx="2588911" cy="14727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hildren age 5 Pfizer-BioNTech one dose. Moderna dose 1 then 4 weeks later dose 2.">
            <a:extLst>
              <a:ext uri="{FF2B5EF4-FFF2-40B4-BE49-F238E27FC236}">
                <a16:creationId xmlns:a16="http://schemas.microsoft.com/office/drawing/2014/main" id="{2F72FF4C-D551-11CC-56C4-746B774DDB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770" b="31229"/>
          <a:stretch/>
        </p:blipFill>
        <p:spPr bwMode="auto">
          <a:xfrm>
            <a:off x="3308160" y="752492"/>
            <a:ext cx="2625400" cy="2735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eople ages 6 and older Pfizer-BioNTech or Moderna one dose. Novavax (for 12 and older) dose one then three weeks until dose 2 then two months until a dose of Pfizer or Moderna vaccine.">
            <a:extLst>
              <a:ext uri="{FF2B5EF4-FFF2-40B4-BE49-F238E27FC236}">
                <a16:creationId xmlns:a16="http://schemas.microsoft.com/office/drawing/2014/main" id="{036C21AB-02EA-F49F-1446-72DF04B0A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184"/>
          <a:stretch/>
        </p:blipFill>
        <p:spPr bwMode="auto">
          <a:xfrm>
            <a:off x="6074284" y="752492"/>
            <a:ext cx="2657696" cy="2844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03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2" descr="A young child looking at a bandage on her arm "/>
          <p:cNvPicPr preferRelativeResize="0"/>
          <p:nvPr/>
        </p:nvPicPr>
        <p:blipFill rotWithShape="1">
          <a:blip r:embed="rId3">
            <a:alphaModFix/>
          </a:blip>
          <a:srcRect t="6239" b="6248"/>
          <a:stretch/>
        </p:blipFill>
        <p:spPr>
          <a:xfrm flipH="1">
            <a:off x="325825" y="150"/>
            <a:ext cx="8818350" cy="5143501"/>
          </a:xfrm>
          <a:prstGeom prst="rect">
            <a:avLst/>
          </a:prstGeom>
          <a:noFill/>
          <a:ln>
            <a:noFill/>
          </a:ln>
        </p:spPr>
      </p:pic>
      <p:grpSp>
        <p:nvGrpSpPr>
          <p:cNvPr id="134" name="Google Shape;134;p12">
            <a:extLst>
              <a:ext uri="{C183D7F6-B498-43B3-948B-1728B52AA6E4}">
                <adec:decorative xmlns:adec="http://schemas.microsoft.com/office/drawing/2017/decorative" val="1"/>
              </a:ext>
            </a:extLst>
          </p:cNvPr>
          <p:cNvGrpSpPr/>
          <p:nvPr/>
        </p:nvGrpSpPr>
        <p:grpSpPr>
          <a:xfrm>
            <a:off x="-100" y="2853912"/>
            <a:ext cx="3233918" cy="547218"/>
            <a:chOff x="-1606125" y="927957"/>
            <a:chExt cx="6079093" cy="1643781"/>
          </a:xfrm>
        </p:grpSpPr>
        <p:sp>
          <p:nvSpPr>
            <p:cNvPr id="135" name="Google Shape;135;p12"/>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2"/>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7" name="Google Shape;137;p12"/>
          <p:cNvSpPr txBox="1">
            <a:spLocks noGrp="1"/>
          </p:cNvSpPr>
          <p:nvPr>
            <p:ph type="title" idx="4294967295"/>
          </p:nvPr>
        </p:nvSpPr>
        <p:spPr>
          <a:xfrm>
            <a:off x="426918" y="2883980"/>
            <a:ext cx="2806921" cy="4154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1500" b="1" i="0" u="none" strike="noStrike" cap="none">
                <a:solidFill>
                  <a:srgbClr val="0057B7"/>
                </a:solidFill>
                <a:latin typeface="Arial"/>
                <a:ea typeface="Arial"/>
                <a:cs typeface="Arial"/>
                <a:sym typeface="Arial"/>
              </a:rPr>
              <a:t>Are COVID vaccines safe?</a:t>
            </a:r>
            <a:endParaRPr/>
          </a:p>
        </p:txBody>
      </p:sp>
      <p:grpSp>
        <p:nvGrpSpPr>
          <p:cNvPr id="138" name="Google Shape;138;p12">
            <a:extLst>
              <a:ext uri="{C183D7F6-B498-43B3-948B-1728B52AA6E4}">
                <adec:decorative xmlns:adec="http://schemas.microsoft.com/office/drawing/2017/decorative" val="1"/>
              </a:ext>
            </a:extLst>
          </p:cNvPr>
          <p:cNvGrpSpPr/>
          <p:nvPr/>
        </p:nvGrpSpPr>
        <p:grpSpPr>
          <a:xfrm>
            <a:off x="724444" y="3703319"/>
            <a:ext cx="3509460" cy="718615"/>
            <a:chOff x="-1606125" y="927957"/>
            <a:chExt cx="6079093" cy="1643781"/>
          </a:xfrm>
        </p:grpSpPr>
        <p:sp>
          <p:nvSpPr>
            <p:cNvPr id="139" name="Google Shape;139;p12"/>
            <p:cNvSpPr/>
            <p:nvPr/>
          </p:nvSpPr>
          <p:spPr>
            <a:xfrm>
              <a:off x="-1484432" y="1033938"/>
              <a:ext cx="5957400" cy="1537800"/>
            </a:xfrm>
            <a:prstGeom prst="round2DiagRect">
              <a:avLst>
                <a:gd name="adj1" fmla="val 16667"/>
                <a:gd name="adj2" fmla="val 0"/>
              </a:avLst>
            </a:prstGeom>
            <a:solidFill>
              <a:srgbClr val="E017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2"/>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1" name="Google Shape;141;p12"/>
          <p:cNvSpPr txBox="1"/>
          <p:nvPr/>
        </p:nvSpPr>
        <p:spPr>
          <a:xfrm>
            <a:off x="888204" y="3736045"/>
            <a:ext cx="3144300" cy="64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500" b="1" i="0" u="none" strike="noStrike" cap="none">
                <a:solidFill>
                  <a:srgbClr val="E01782"/>
                </a:solidFill>
                <a:latin typeface="Arial"/>
                <a:ea typeface="Arial"/>
                <a:cs typeface="Arial"/>
                <a:sym typeface="Arial"/>
              </a:rPr>
              <a:t>Yes! Vaccines are the best way to protect children. </a:t>
            </a:r>
            <a:endParaRPr sz="1500" b="1" i="0" u="none" strike="noStrike" cap="none">
              <a:solidFill>
                <a:srgbClr val="E01782"/>
              </a:solidFill>
              <a:latin typeface="Arial"/>
              <a:ea typeface="Arial"/>
              <a:cs typeface="Arial"/>
              <a:sym typeface="Arial"/>
            </a:endParaRPr>
          </a:p>
        </p:txBody>
      </p:sp>
      <p:sp>
        <p:nvSpPr>
          <p:cNvPr id="142" name="Google Shape;142;p12">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3" descr="Two children walking to school"/>
          <p:cNvPicPr preferRelativeResize="0"/>
          <p:nvPr/>
        </p:nvPicPr>
        <p:blipFill rotWithShape="1">
          <a:blip r:embed="rId3">
            <a:alphaModFix/>
          </a:blip>
          <a:srcRect t="6174" b="6175"/>
          <a:stretch/>
        </p:blipFill>
        <p:spPr>
          <a:xfrm>
            <a:off x="340427" y="1"/>
            <a:ext cx="8803573" cy="5146770"/>
          </a:xfrm>
          <a:prstGeom prst="rect">
            <a:avLst/>
          </a:prstGeom>
          <a:noFill/>
          <a:ln>
            <a:noFill/>
          </a:ln>
        </p:spPr>
      </p:pic>
      <p:grpSp>
        <p:nvGrpSpPr>
          <p:cNvPr id="148" name="Google Shape;148;p13">
            <a:extLst>
              <a:ext uri="{C183D7F6-B498-43B3-948B-1728B52AA6E4}">
                <adec:decorative xmlns:adec="http://schemas.microsoft.com/office/drawing/2017/decorative" val="1"/>
              </a:ext>
            </a:extLst>
          </p:cNvPr>
          <p:cNvGrpSpPr/>
          <p:nvPr/>
        </p:nvGrpSpPr>
        <p:grpSpPr>
          <a:xfrm>
            <a:off x="1" y="3273887"/>
            <a:ext cx="4242222" cy="871393"/>
            <a:chOff x="-1606125" y="927957"/>
            <a:chExt cx="6038598" cy="1643805"/>
          </a:xfrm>
        </p:grpSpPr>
        <p:sp>
          <p:nvSpPr>
            <p:cNvPr id="149" name="Google Shape;149;p13"/>
            <p:cNvSpPr/>
            <p:nvPr/>
          </p:nvSpPr>
          <p:spPr>
            <a:xfrm>
              <a:off x="-1484427" y="1033962"/>
              <a:ext cx="59169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3"/>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1" name="Google Shape;151;p13"/>
          <p:cNvSpPr txBox="1">
            <a:spLocks noGrp="1"/>
          </p:cNvSpPr>
          <p:nvPr>
            <p:ph type="title" idx="4294967295"/>
          </p:nvPr>
        </p:nvSpPr>
        <p:spPr>
          <a:xfrm>
            <a:off x="331751" y="3343342"/>
            <a:ext cx="3996066" cy="64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dirty="0">
                <a:solidFill>
                  <a:srgbClr val="0057B7"/>
                </a:solidFill>
              </a:rPr>
              <a:t>Why is it important for children 6 months and older to get an updated vaccine? </a:t>
            </a:r>
            <a:r>
              <a:rPr lang="en-ES" sz="1500" b="1" dirty="0">
                <a:solidFill>
                  <a:srgbClr val="0057B7"/>
                </a:solidFill>
              </a:rPr>
              <a:t> </a:t>
            </a:r>
            <a:endParaRPr sz="1500" b="1" dirty="0">
              <a:solidFill>
                <a:srgbClr val="0057B7"/>
              </a:solidFill>
            </a:endParaRPr>
          </a:p>
        </p:txBody>
      </p:sp>
      <p:grpSp>
        <p:nvGrpSpPr>
          <p:cNvPr id="152" name="Google Shape;152;p13" descr="The booster keeps them protected against COVID, including variants">
            <a:extLst>
              <a:ext uri="{C183D7F6-B498-43B3-948B-1728B52AA6E4}">
                <adec:decorative xmlns:adec="http://schemas.microsoft.com/office/drawing/2017/decorative" val="0"/>
              </a:ext>
            </a:extLst>
          </p:cNvPr>
          <p:cNvGrpSpPr/>
          <p:nvPr/>
        </p:nvGrpSpPr>
        <p:grpSpPr>
          <a:xfrm>
            <a:off x="856488" y="4222875"/>
            <a:ext cx="4156727" cy="934342"/>
            <a:chOff x="768280" y="4330979"/>
            <a:chExt cx="4352631" cy="932811"/>
          </a:xfrm>
        </p:grpSpPr>
        <p:grpSp>
          <p:nvGrpSpPr>
            <p:cNvPr id="153" name="Google Shape;153;p13"/>
            <p:cNvGrpSpPr/>
            <p:nvPr/>
          </p:nvGrpSpPr>
          <p:grpSpPr>
            <a:xfrm>
              <a:off x="768280" y="4330979"/>
              <a:ext cx="4352631" cy="812521"/>
              <a:chOff x="-1606125" y="927957"/>
              <a:chExt cx="6079093" cy="1643781"/>
            </a:xfrm>
          </p:grpSpPr>
          <p:sp>
            <p:nvSpPr>
              <p:cNvPr id="154" name="Google Shape;154;p13"/>
              <p:cNvSpPr/>
              <p:nvPr/>
            </p:nvSpPr>
            <p:spPr>
              <a:xfrm>
                <a:off x="-1484432" y="1033938"/>
                <a:ext cx="5957400" cy="1537800"/>
              </a:xfrm>
              <a:prstGeom prst="round2DiagRect">
                <a:avLst>
                  <a:gd name="adj1" fmla="val 16667"/>
                  <a:gd name="adj2" fmla="val 0"/>
                </a:avLst>
              </a:prstGeom>
              <a:solidFill>
                <a:srgbClr val="E017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3"/>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6" name="Google Shape;156;p13"/>
            <p:cNvSpPr txBox="1"/>
            <p:nvPr/>
          </p:nvSpPr>
          <p:spPr>
            <a:xfrm flipH="1">
              <a:off x="859037" y="4392156"/>
              <a:ext cx="4040357" cy="87163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dirty="0">
                  <a:solidFill>
                    <a:srgbClr val="E01782"/>
                  </a:solidFill>
                  <a:latin typeface="Arial"/>
                  <a:ea typeface="Arial"/>
                  <a:cs typeface="Arial"/>
                  <a:sym typeface="Arial"/>
                </a:rPr>
                <a:t>Updated vaccines keep them protected against COVID, including variants. </a:t>
              </a:r>
            </a:p>
            <a:p>
              <a:pPr marL="0" marR="0" lvl="0" indent="0" algn="l" rtl="0">
                <a:lnSpc>
                  <a:spcPct val="100000"/>
                </a:lnSpc>
                <a:spcBef>
                  <a:spcPts val="0"/>
                </a:spcBef>
                <a:spcAft>
                  <a:spcPts val="0"/>
                </a:spcAft>
                <a:buClr>
                  <a:srgbClr val="000000"/>
                </a:buClr>
                <a:buSzPts val="1500"/>
                <a:buFont typeface="Arial"/>
                <a:buNone/>
              </a:pPr>
              <a:endParaRPr lang="en" sz="1500" b="1" i="0" u="none" strike="noStrike" cap="none" dirty="0">
                <a:solidFill>
                  <a:srgbClr val="E0178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dirty="0">
                <a:solidFill>
                  <a:srgbClr val="E01782"/>
                </a:solidFill>
                <a:latin typeface="Arial"/>
                <a:ea typeface="Arial"/>
                <a:cs typeface="Arial"/>
                <a:sym typeface="Arial"/>
              </a:endParaRPr>
            </a:p>
          </p:txBody>
        </p:sp>
      </p:grpSp>
      <p:sp>
        <p:nvSpPr>
          <p:cNvPr id="157" name="Google Shape;157;p13">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A951ACC0C5DF42B2C90846EF1D1F2A" ma:contentTypeVersion="21" ma:contentTypeDescription="Create a new document." ma:contentTypeScope="" ma:versionID="c7849a20b942a1bb27f9f5e0ead74bda">
  <xsd:schema xmlns:xsd="http://www.w3.org/2001/XMLSchema" xmlns:xs="http://www.w3.org/2001/XMLSchema" xmlns:p="http://schemas.microsoft.com/office/2006/metadata/properties" xmlns:ns2="9bd539a0-22ba-466c-a345-91b55298987f" xmlns:ns3="828610e3-ed43-4caa-9fbe-80db6c773d90" targetNamespace="http://schemas.microsoft.com/office/2006/metadata/properties" ma:root="true" ma:fieldsID="90ebbfd0e56746aac3bbeae4b6ab2d08" ns2:_="" ns3:_="">
    <xsd:import namespace="9bd539a0-22ba-466c-a345-91b55298987f"/>
    <xsd:import namespace="828610e3-ed43-4caa-9fbe-80db6c773d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Comment" minOccurs="0"/>
                <xsd:element ref="ns2:Notes" minOccurs="0"/>
                <xsd:element ref="ns2:lcf76f155ced4ddcb4097134ff3c332f" minOccurs="0"/>
                <xsd:element ref="ns3:TaxCatchAll" minOccurs="0"/>
                <xsd:element ref="ns2:PO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539a0-22ba-466c-a345-91b5529898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Comment" ma:index="21" nillable="true" ma:displayName="Comment" ma:description="Please complete every Friday by Noon" ma:format="Dropdown" ma:internalName="Comment">
      <xsd:simpleType>
        <xsd:restriction base="dms:Text">
          <xsd:maxLength value="255"/>
        </xsd:restriction>
      </xsd:simpleType>
    </xsd:element>
    <xsd:element name="Notes" ma:index="22" nillable="true" ma:displayName="Notes" ma:format="Dropdown" ma:internalName="Notes">
      <xsd:simpleType>
        <xsd:restriction base="dms:Text">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7c8b2d4-3706-4054-9f74-f7045d699364" ma:termSetId="09814cd3-568e-fe90-9814-8d621ff8fb84" ma:anchorId="fba54fb3-c3e1-fe81-a776-ca4b69148c4d" ma:open="true" ma:isKeyword="false">
      <xsd:complexType>
        <xsd:sequence>
          <xsd:element ref="pc:Terms" minOccurs="0" maxOccurs="1"/>
        </xsd:sequence>
      </xsd:complexType>
    </xsd:element>
    <xsd:element name="PONotes" ma:index="26" nillable="true" ma:displayName="PO Notes" ma:format="Dropdown" ma:internalName="PO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8610e3-ed43-4caa-9fbe-80db6c773d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8e60d32-59a7-419f-889a-5127e6b37791}" ma:internalName="TaxCatchAll" ma:showField="CatchAllData" ma:web="828610e3-ed43-4caa-9fbe-80db6c773d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d539a0-22ba-466c-a345-91b55298987f">
      <Terms xmlns="http://schemas.microsoft.com/office/infopath/2007/PartnerControls"/>
    </lcf76f155ced4ddcb4097134ff3c332f>
    <Notes xmlns="9bd539a0-22ba-466c-a345-91b55298987f" xsi:nil="true"/>
    <Comment xmlns="9bd539a0-22ba-466c-a345-91b55298987f" xsi:nil="true"/>
    <TaxCatchAll xmlns="828610e3-ed43-4caa-9fbe-80db6c773d90" xsi:nil="true"/>
    <PONotes xmlns="9bd539a0-22ba-466c-a345-91b55298987f" xsi:nil="true"/>
  </documentManagement>
</p:properties>
</file>

<file path=customXml/itemProps1.xml><?xml version="1.0" encoding="utf-8"?>
<ds:datastoreItem xmlns:ds="http://schemas.openxmlformats.org/officeDocument/2006/customXml" ds:itemID="{A88D0C3D-65CF-4025-91AD-6A5EC1949E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d539a0-22ba-466c-a345-91b55298987f"/>
    <ds:schemaRef ds:uri="828610e3-ed43-4caa-9fbe-80db6c773d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243513-1656-45D4-A261-B84F4ED044FC}">
  <ds:schemaRefs>
    <ds:schemaRef ds:uri="http://schemas.microsoft.com/sharepoint/v3/contenttype/forms"/>
  </ds:schemaRefs>
</ds:datastoreItem>
</file>

<file path=customXml/itemProps3.xml><?xml version="1.0" encoding="utf-8"?>
<ds:datastoreItem xmlns:ds="http://schemas.openxmlformats.org/officeDocument/2006/customXml" ds:itemID="{735B0AB4-49FE-4AD8-94D7-7138787553CD}">
  <ds:schemaRefs>
    <ds:schemaRef ds:uri="http://schemas.microsoft.com/office/infopath/2007/PartnerControls"/>
    <ds:schemaRef ds:uri="http://purl.org/dc/elements/1.1/"/>
    <ds:schemaRef ds:uri="http://purl.org/dc/dcmitype/"/>
    <ds:schemaRef ds:uri="http://schemas.microsoft.com/office/2006/documentManagement/types"/>
    <ds:schemaRef ds:uri="http://purl.org/dc/terms/"/>
    <ds:schemaRef ds:uri="http://schemas.openxmlformats.org/package/2006/metadata/core-properties"/>
    <ds:schemaRef ds:uri="http://www.w3.org/XML/1998/namespace"/>
    <ds:schemaRef ds:uri="828610e3-ed43-4caa-9fbe-80db6c773d90"/>
    <ds:schemaRef ds:uri="9bd539a0-22ba-466c-a345-91b55298987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2901</TotalTime>
  <Words>4094</Words>
  <Application>Microsoft Office PowerPoint</Application>
  <PresentationFormat>On-screen Show (16:9)</PresentationFormat>
  <Paragraphs>401</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Simple Light</vt:lpstr>
      <vt:lpstr>Flipchart for Community Health Workers:</vt:lpstr>
      <vt:lpstr>What is COVID and how does it spread?</vt:lpstr>
      <vt:lpstr>COVID in children: The most important things you should know. </vt:lpstr>
      <vt:lpstr>These are the most common symptoms of COVID in children:</vt:lpstr>
      <vt:lpstr>The most important  actions to protect children: </vt:lpstr>
      <vt:lpstr>The importance of vaccines for children against a virus that is constantly changing.</vt:lpstr>
      <vt:lpstr>COVID Vaccine Dose Recommendations for Unvaccinated Individuals as of April 2023</vt:lpstr>
      <vt:lpstr>Are COVID vaccines safe?</vt:lpstr>
      <vt:lpstr>Why is it important for children 6 months and older to get an updated vaccine?  </vt:lpstr>
      <vt:lpstr>COVID testing: Rapid (antigen) tests Laboratory tests </vt:lpstr>
      <vt:lpstr>What can children exposed to COVID do to reduce their chances of spreading the virus to others? </vt:lpstr>
      <vt:lpstr>Myths and misinformation </vt:lpstr>
      <vt:lpstr>What did we learn? </vt:lpstr>
      <vt:lpstr>For more information about the COVID-19 vaccines, scan this QR code.</vt:lpstr>
      <vt:lpstr>vaccines.gov| vacunas.gov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Flipchart for Community Health Workers:</dc:title>
  <dc:creator>Brianna Arnold</dc:creator>
  <cp:lastModifiedBy>Raquel G.Pertusa</cp:lastModifiedBy>
  <cp:revision>49</cp:revision>
  <dcterms:modified xsi:type="dcterms:W3CDTF">2023-05-19T15:11:53Z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0x010100D7A951ACC0C5DF42B2C90846EF1D1F2A</vt:lpwstr>
  </property>
  <property fmtid="{D5CDD505-2E9C-101B-9397-08002B2CF9AE}" pid="3" name="MediaServiceImageTags">
    <vt:lpwstr/>
  </property>
</Properties>
</file>